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6"/>
  </p:notesMasterIdLst>
  <p:sldIdLst>
    <p:sldId id="257" r:id="rId2"/>
    <p:sldId id="285" r:id="rId3"/>
    <p:sldId id="258" r:id="rId4"/>
    <p:sldId id="288" r:id="rId5"/>
    <p:sldId id="503" r:id="rId6"/>
    <p:sldId id="497" r:id="rId7"/>
    <p:sldId id="498" r:id="rId8"/>
    <p:sldId id="521" r:id="rId9"/>
    <p:sldId id="499" r:id="rId10"/>
    <p:sldId id="523" r:id="rId11"/>
    <p:sldId id="524" r:id="rId12"/>
    <p:sldId id="494" r:id="rId13"/>
    <p:sldId id="472" r:id="rId14"/>
    <p:sldId id="515" r:id="rId15"/>
    <p:sldId id="514" r:id="rId16"/>
    <p:sldId id="505" r:id="rId17"/>
    <p:sldId id="512" r:id="rId18"/>
    <p:sldId id="286" r:id="rId19"/>
    <p:sldId id="526" r:id="rId20"/>
    <p:sldId id="287" r:id="rId21"/>
    <p:sldId id="289" r:id="rId22"/>
    <p:sldId id="527" r:id="rId23"/>
    <p:sldId id="260" r:id="rId24"/>
    <p:sldId id="261" r:id="rId25"/>
    <p:sldId id="27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72" r:id="rId34"/>
    <p:sldId id="294" r:id="rId3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" lastIdx="18" clrIdx="0"/>
  <p:cmAuthor id="2" name="Marzena Chyczewska (KZGW)" initials="" lastIdx="16" clrIdx="1"/>
  <p:cmAuthor id="3" name="Louis Courseau (KZGW)" initials="" lastIdx="1" clrIdx="2"/>
  <p:cmAuthor id="4" name="Damian Bojanowski (KZGW)" initials="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zadanie%201_spotkania%20konsultacyjne\P_Bydgoszcz_02.09.2021\jcwpd_all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zadanie%201_spotkania%20konsultacyjne\P_Bydgoszcz_02.09.2021\jcwpd_all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Harmonogram_W!$B$32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Harmonogram_W!$B$37</c:f>
            </c:numRef>
          </c:val>
          <c:extLst>
            <c:ext xmlns:c16="http://schemas.microsoft.com/office/drawing/2014/chart" uri="{C3380CC4-5D6E-409C-BE32-E72D297353CC}">
              <c16:uniqueId val="{00000000-8A5E-4B9A-B8E3-0BE1021651AC}"/>
            </c:ext>
          </c:extLst>
        </c:ser>
        <c:ser>
          <c:idx val="1"/>
          <c:order val="1"/>
          <c:tx>
            <c:strRef>
              <c:f>Harmonogram_Noteć!$C$33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Harmonogram_Noteć!$C$38</c:f>
              <c:numCache>
                <c:formatCode>0.00%</c:formatCode>
                <c:ptCount val="1"/>
                <c:pt idx="0">
                  <c:v>4.8152295632698766E-2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5E-4B9A-B8E3-0BE1021651AC}"/>
            </c:ext>
          </c:extLst>
        </c:ser>
        <c:ser>
          <c:idx val="2"/>
          <c:order val="2"/>
          <c:tx>
            <c:strRef>
              <c:f>Harmonogram_Noteć!$D$33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Harmonogram_Noteć!$D$38</c:f>
            </c:numRef>
          </c:val>
          <c:extLst>
            <c:ext xmlns:c16="http://schemas.microsoft.com/office/drawing/2014/chart" uri="{C3380CC4-5D6E-409C-BE32-E72D297353CC}">
              <c16:uniqueId val="{00000002-8A5E-4B9A-B8E3-0BE1021651AC}"/>
            </c:ext>
          </c:extLst>
        </c:ser>
        <c:ser>
          <c:idx val="3"/>
          <c:order val="3"/>
          <c:tx>
            <c:strRef>
              <c:f>Harmonogram_Noteć!$E$33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Harmonogram_Noteć!$E$38</c:f>
              <c:numCache>
                <c:formatCode>0.00%</c:formatCode>
                <c:ptCount val="1"/>
                <c:pt idx="0">
                  <c:v>0.35946248600223962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5E-4B9A-B8E3-0BE1021651AC}"/>
            </c:ext>
          </c:extLst>
        </c:ser>
        <c:ser>
          <c:idx val="4"/>
          <c:order val="4"/>
          <c:tx>
            <c:strRef>
              <c:f>Harmonogram_W!$F$32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Harmonogram_W!$F$37</c:f>
            </c:numRef>
          </c:val>
          <c:extLst>
            <c:ext xmlns:c16="http://schemas.microsoft.com/office/drawing/2014/chart" uri="{C3380CC4-5D6E-409C-BE32-E72D297353CC}">
              <c16:uniqueId val="{00000004-8A5E-4B9A-B8E3-0BE1021651AC}"/>
            </c:ext>
          </c:extLst>
        </c:ser>
        <c:ser>
          <c:idx val="5"/>
          <c:order val="5"/>
          <c:tx>
            <c:strRef>
              <c:f>Harmonogram_Noteć!$G$33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Harmonogram_Noteć!$G$38</c:f>
              <c:numCache>
                <c:formatCode>0.00%</c:formatCode>
                <c:ptCount val="1"/>
                <c:pt idx="0">
                  <c:v>0.41825307950727886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5E-4B9A-B8E3-0BE1021651AC}"/>
            </c:ext>
          </c:extLst>
        </c:ser>
        <c:ser>
          <c:idx val="6"/>
          <c:order val="6"/>
          <c:tx>
            <c:strRef>
              <c:f>Harmonogram_Noteć!$H$33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Harmonogram_Noteć!$H$38</c:f>
              <c:numCache>
                <c:formatCode>0.00%</c:formatCode>
                <c:ptCount val="1"/>
                <c:pt idx="0">
                  <c:v>0.17413213885778275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5E-4B9A-B8E3-0BE102165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76-443D-AC98-8B123383898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76-443D-AC98-8B123383898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76-443D-AC98-8B123383898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776-443D-AC98-8B123383898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776-443D-AC98-8B123383898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776-443D-AC98-8B123383898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776-443D-AC98-8B123383898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776-443D-AC98-8B123383898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776-443D-AC98-8B123383898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776-443D-AC98-8B123383898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B776-443D-AC98-8B123383898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B776-443D-AC98-8B123383898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B776-443D-AC98-8B123383898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B776-443D-AC98-8B123383898E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76-443D-AC98-8B123383898E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76-443D-AC98-8B123383898E}"/>
                </c:ext>
              </c:extLst>
            </c:dLbl>
            <c:dLbl>
              <c:idx val="2"/>
              <c:layout>
                <c:manualLayout>
                  <c:x val="8.8455374216750583E-3"/>
                  <c:y val="-6.907293177966762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76-443D-AC98-8B123383898E}"/>
                </c:ext>
              </c:extLst>
            </c:dLbl>
            <c:dLbl>
              <c:idx val="3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76-443D-AC98-8B123383898E}"/>
                </c:ext>
              </c:extLst>
            </c:dLbl>
            <c:dLbl>
              <c:idx val="4"/>
              <c:layout>
                <c:manualLayout>
                  <c:x val="1.5974281609511917E-2"/>
                  <c:y val="2.679931295113368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76-443D-AC98-8B123383898E}"/>
                </c:ext>
              </c:extLst>
            </c:dLbl>
            <c:dLbl>
              <c:idx val="5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776-443D-AC98-8B123383898E}"/>
                </c:ext>
              </c:extLst>
            </c:dLbl>
            <c:dLbl>
              <c:idx val="6"/>
              <c:layout>
                <c:manualLayout>
                  <c:x val="3.7315527627825848E-2"/>
                  <c:y val="-1.62305566085085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776-443D-AC98-8B123383898E}"/>
                </c:ext>
              </c:extLst>
            </c:dLbl>
            <c:dLbl>
              <c:idx val="7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776-443D-AC98-8B123383898E}"/>
                </c:ext>
              </c:extLst>
            </c:dLbl>
            <c:dLbl>
              <c:idx val="8"/>
              <c:layout>
                <c:manualLayout>
                  <c:x val="7.9734342470380928E-3"/>
                  <c:y val="6.1381163349350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776-443D-AC98-8B123383898E}"/>
                </c:ext>
              </c:extLst>
            </c:dLbl>
            <c:dLbl>
              <c:idx val="9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776-443D-AC98-8B123383898E}"/>
                </c:ext>
              </c:extLst>
            </c:dLbl>
            <c:dLbl>
              <c:idx val="10"/>
              <c:layout>
                <c:manualLayout>
                  <c:x val="-2.427244408305769E-2"/>
                  <c:y val="2.778834637783796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776-443D-AC98-8B123383898E}"/>
                </c:ext>
              </c:extLst>
            </c:dLbl>
            <c:dLbl>
              <c:idx val="11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776-443D-AC98-8B123383898E}"/>
                </c:ext>
              </c:extLst>
            </c:dLbl>
            <c:dLbl>
              <c:idx val="12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776-443D-AC98-8B123383898E}"/>
                </c:ext>
              </c:extLst>
            </c:dLbl>
            <c:dLbl>
              <c:idx val="13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776-443D-AC98-8B123383898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Jednostki_realizacja_Notec!$A$4:$A$21</c:f>
              <c:strCache>
                <c:ptCount val="14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PGWWP: ZZ; właściciel urządzenia wodnego</c:v>
                </c:pt>
                <c:pt idx="12">
                  <c:v>wojewódzki inspektor ochrony roślin i nasiennictwa</c:v>
                </c:pt>
                <c:pt idx="13">
                  <c:v>wojewódzkie ośrodki doradztwa rolniczego</c:v>
                </c:pt>
              </c:strCache>
            </c:strRef>
          </c:cat>
          <c:val>
            <c:numRef>
              <c:f>Jednostki_realizacja_Notec!$U$4:$U$21</c:f>
              <c:numCache>
                <c:formatCode>0.00%</c:formatCode>
                <c:ptCount val="14"/>
                <c:pt idx="0">
                  <c:v>5.7032115171650057E-2</c:v>
                </c:pt>
                <c:pt idx="1">
                  <c:v>0.11184939091915837</c:v>
                </c:pt>
                <c:pt idx="2">
                  <c:v>1.9933554817275746E-2</c:v>
                </c:pt>
                <c:pt idx="3">
                  <c:v>5.1495016611295678E-2</c:v>
                </c:pt>
                <c:pt idx="4">
                  <c:v>7.7519379844961239E-3</c:v>
                </c:pt>
                <c:pt idx="5">
                  <c:v>7.1982281284606861E-2</c:v>
                </c:pt>
                <c:pt idx="6">
                  <c:v>5.5370985603543747E-3</c:v>
                </c:pt>
                <c:pt idx="7">
                  <c:v>3.1561461794019932E-2</c:v>
                </c:pt>
                <c:pt idx="8">
                  <c:v>1.1074197120708749E-2</c:v>
                </c:pt>
                <c:pt idx="9">
                  <c:v>0.47895902547065339</c:v>
                </c:pt>
                <c:pt idx="10">
                  <c:v>1.7718715393133997E-2</c:v>
                </c:pt>
                <c:pt idx="11">
                  <c:v>4.3189368770764118E-2</c:v>
                </c:pt>
                <c:pt idx="12">
                  <c:v>4.0420819490586936E-2</c:v>
                </c:pt>
                <c:pt idx="13">
                  <c:v>5.1495016611295678E-2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B776-443D-AC98-8B1233838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92E-479F-A166-5E54944601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92E-479F-A166-5E54944601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92E-479F-A166-5E549446018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92E-479F-A166-5E549446018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NOtec!$C$56:$C$59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NOtec!$D$56:$D$59</c:f>
              <c:numCache>
                <c:formatCode>0%</c:formatCode>
                <c:ptCount val="4"/>
                <c:pt idx="0">
                  <c:v>0.52</c:v>
                </c:pt>
                <c:pt idx="1">
                  <c:v>0.25</c:v>
                </c:pt>
                <c:pt idx="2">
                  <c:v>0.21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2E-479F-A166-5E549446018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Harmonogram_Noteć_RW_LW!$K$4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Harmonogram_Noteć_RW_LW!$K$5</c:f>
              <c:numCache>
                <c:formatCode>0.00%</c:formatCode>
                <c:ptCount val="1"/>
                <c:pt idx="0">
                  <c:v>2.8688524590163935E-2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28-4B0B-90DE-32E826D4C8E3}"/>
            </c:ext>
          </c:extLst>
        </c:ser>
        <c:ser>
          <c:idx val="1"/>
          <c:order val="1"/>
          <c:tx>
            <c:strRef>
              <c:f>Harmonogram_Noteć_RW_LW!$L$4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Harmonogram_Noteć_RW_LW!$L$5</c:f>
              <c:numCache>
                <c:formatCode>0.00%</c:formatCode>
                <c:ptCount val="1"/>
                <c:pt idx="0">
                  <c:v>0.41393442622950821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28-4B0B-90DE-32E826D4C8E3}"/>
            </c:ext>
          </c:extLst>
        </c:ser>
        <c:ser>
          <c:idx val="2"/>
          <c:order val="2"/>
          <c:tx>
            <c:strRef>
              <c:f>Harmonogram_Noteć_RW_LW!$M$4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Harmonogram_Noteć_RW_LW!$M$5</c:f>
              <c:numCache>
                <c:formatCode>0.00%</c:formatCode>
                <c:ptCount val="1"/>
                <c:pt idx="0">
                  <c:v>0.48360655737704916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28-4B0B-90DE-32E826D4C8E3}"/>
            </c:ext>
          </c:extLst>
        </c:ser>
        <c:ser>
          <c:idx val="3"/>
          <c:order val="3"/>
          <c:tx>
            <c:strRef>
              <c:f>Harmonogram_Noteć_RW_LW!$N$4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Harmonogram_Noteć_RW_LW!$N$5</c:f>
              <c:numCache>
                <c:formatCode>0.00%</c:formatCode>
                <c:ptCount val="1"/>
                <c:pt idx="0">
                  <c:v>7.3770491803278687E-2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28-4B0B-90DE-32E826D4C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7F-40A7-A4DF-A986501220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7F-40A7-A4DF-A986501220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27F-40A7-A4DF-A986501220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27F-40A7-A4DF-A9865012202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27F-40A7-A4DF-A9865012202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27F-40A7-A4DF-A9865012202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27F-40A7-A4DF-A9865012202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27F-40A7-A4DF-A9865012202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27F-40A7-A4DF-A9865012202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F27F-40A7-A4DF-A9865012202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F27F-40A7-A4DF-A9865012202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F27F-40A7-A4DF-A9865012202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F27F-40A7-A4DF-A98650122025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7F-40A7-A4DF-A98650122025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7F-40A7-A4DF-A98650122025}"/>
                </c:ext>
              </c:extLst>
            </c:dLbl>
            <c:dLbl>
              <c:idx val="2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7F-40A7-A4DF-A98650122025}"/>
                </c:ext>
              </c:extLst>
            </c:dLbl>
            <c:dLbl>
              <c:idx val="4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27F-40A7-A4DF-A98650122025}"/>
                </c:ext>
              </c:extLst>
            </c:dLbl>
            <c:dLbl>
              <c:idx val="6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27F-40A7-A4DF-A98650122025}"/>
                </c:ext>
              </c:extLst>
            </c:dLbl>
            <c:dLbl>
              <c:idx val="7"/>
              <c:layout>
                <c:manualLayout>
                  <c:x val="7.9734342470380928E-3"/>
                  <c:y val="6.1381163349350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27F-40A7-A4DF-A98650122025}"/>
                </c:ext>
              </c:extLst>
            </c:dLbl>
            <c:dLbl>
              <c:idx val="8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27F-40A7-A4DF-A98650122025}"/>
                </c:ext>
              </c:extLst>
            </c:dLbl>
            <c:dLbl>
              <c:idx val="10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27F-40A7-A4DF-A98650122025}"/>
                </c:ext>
              </c:extLst>
            </c:dLbl>
            <c:dLbl>
              <c:idx val="11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27F-40A7-A4DF-A98650122025}"/>
                </c:ext>
              </c:extLst>
            </c:dLbl>
            <c:dLbl>
              <c:idx val="12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F27F-40A7-A4DF-A9865012202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Jednostki_realizacja_Notec_RW!$A$4:$A$21</c:f>
              <c:strCache>
                <c:ptCount val="13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województwo, powiat i gmina</c:v>
                </c:pt>
                <c:pt idx="5">
                  <c:v>organy właściwe w sprawach pozwoleń wodnoprawnych</c:v>
                </c:pt>
                <c:pt idx="6">
                  <c:v>PGWWP: RZGW</c:v>
                </c:pt>
                <c:pt idx="7">
                  <c:v>Minister właściwy ds. gospodarki wodnej</c:v>
                </c:pt>
                <c:pt idx="8">
                  <c:v>sprawujący zarząd i sprawujący nadzór nad obszarami chronionymi</c:v>
                </c:pt>
                <c:pt idx="9">
                  <c:v>właściciel wód obowiązany do utrzymania wód</c:v>
                </c:pt>
                <c:pt idx="10">
                  <c:v>PGWWP: ZZ; właściciel urządzenia wodnego</c:v>
                </c:pt>
                <c:pt idx="11">
                  <c:v>wojewódzki inspektor ochrony roślin i nasiennictwa</c:v>
                </c:pt>
                <c:pt idx="12">
                  <c:v>wojewódzkie ośrodki doradztwa rolniczego</c:v>
                </c:pt>
              </c:strCache>
            </c:strRef>
          </c:cat>
          <c:val>
            <c:numRef>
              <c:f>Jednostki_realizacja_Notec_RW!$U$4:$U$21</c:f>
              <c:numCache>
                <c:formatCode>0.00%</c:formatCode>
                <c:ptCount val="13"/>
                <c:pt idx="0">
                  <c:v>6.024096385542169E-3</c:v>
                </c:pt>
                <c:pt idx="1">
                  <c:v>0.10843373493975904</c:v>
                </c:pt>
                <c:pt idx="2">
                  <c:v>4.2168674698795178E-2</c:v>
                </c:pt>
                <c:pt idx="3">
                  <c:v>1.0040160642570281E-2</c:v>
                </c:pt>
                <c:pt idx="4">
                  <c:v>3.313253012048193E-2</c:v>
                </c:pt>
                <c:pt idx="5">
                  <c:v>1.0040160642570281E-2</c:v>
                </c:pt>
                <c:pt idx="6">
                  <c:v>5.7228915662650599E-2</c:v>
                </c:pt>
                <c:pt idx="7">
                  <c:v>2.0080321285140562E-2</c:v>
                </c:pt>
                <c:pt idx="8">
                  <c:v>0.56325301204819278</c:v>
                </c:pt>
                <c:pt idx="9">
                  <c:v>1.5060240963855422E-2</c:v>
                </c:pt>
                <c:pt idx="10">
                  <c:v>7.8313253012048195E-2</c:v>
                </c:pt>
                <c:pt idx="11">
                  <c:v>1.4056224899598393E-2</c:v>
                </c:pt>
                <c:pt idx="12">
                  <c:v>4.2168674698795178E-2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F27F-40A7-A4DF-A98650122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38C-4E56-A7D3-BDBA1CB31A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38C-4E56-A7D3-BDBA1CB31A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38C-4E56-A7D3-BDBA1CB31A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38C-4E56-A7D3-BDBA1CB31AD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B55541-D924-4BD3-81C5-8AA4FEB40375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38C-4E56-A7D3-BDBA1CB31AD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106D69E-625E-4739-96D3-2375F6F7918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38C-4E56-A7D3-BDBA1CB31AD1}"/>
                </c:ext>
              </c:extLst>
            </c:dLbl>
            <c:dLbl>
              <c:idx val="2"/>
              <c:layout>
                <c:manualLayout>
                  <c:x val="-9.5494313210848641E-3"/>
                  <c:y val="0.13457478426630046"/>
                </c:manualLayout>
              </c:layout>
              <c:tx>
                <c:rich>
                  <a:bodyPr/>
                  <a:lstStyle/>
                  <a:p>
                    <a:fld id="{7C0082BA-66E6-4852-801D-3D0E25FEB30C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C38C-4E56-A7D3-BDBA1CB31AD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B209B45-0A5F-4400-B387-464EB6FA2C63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C38C-4E56-A7D3-BDBA1CB31AD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NOtec!$C$91:$C$94</c:f>
              <c:strCache>
                <c:ptCount val="4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LWHM (presje hydromorfologiczne)</c:v>
                </c:pt>
                <c:pt idx="3">
                  <c:v>LWH (presje hydrologiczne)</c:v>
                </c:pt>
              </c:strCache>
            </c:strRef>
          </c:cat>
          <c:val>
            <c:numRef>
              <c:f>NOtec!$D$91:$D$94</c:f>
              <c:numCache>
                <c:formatCode>0.0%</c:formatCode>
                <c:ptCount val="4"/>
                <c:pt idx="0">
                  <c:v>0.48599999999999999</c:v>
                </c:pt>
                <c:pt idx="1">
                  <c:v>0.49099999999999999</c:v>
                </c:pt>
                <c:pt idx="2">
                  <c:v>0.02</c:v>
                </c:pt>
                <c:pt idx="3">
                  <c:v>3.0000000000000001E-3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NOtec!$D$91:$D$94</c15:f>
                <c15:dlblRangeCache>
                  <c:ptCount val="4"/>
                  <c:pt idx="0">
                    <c:v>48,6%</c:v>
                  </c:pt>
                  <c:pt idx="1">
                    <c:v>49,1%</c:v>
                  </c:pt>
                  <c:pt idx="2">
                    <c:v>2,0%</c:v>
                  </c:pt>
                  <c:pt idx="3">
                    <c:v>0,3%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C38C-4E56-A7D3-BDBA1CB31AD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Harmonogram_Noteć_RW_LW!$K$18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Harmonogram_Noteć_RW_LW!$K$19</c:f>
              <c:numCache>
                <c:formatCode>0.00%</c:formatCode>
                <c:ptCount val="1"/>
                <c:pt idx="0">
                  <c:v>7.160493827160494E-2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9-40DE-B905-072D285F8DE2}"/>
            </c:ext>
          </c:extLst>
        </c:ser>
        <c:ser>
          <c:idx val="1"/>
          <c:order val="1"/>
          <c:tx>
            <c:strRef>
              <c:f>Harmonogram_Noteć_RW_LW!$L$18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Harmonogram_Noteć_RW_LW!$L$19</c:f>
              <c:numCache>
                <c:formatCode>0.00%</c:formatCode>
                <c:ptCount val="1"/>
                <c:pt idx="0">
                  <c:v>0.29382716049382718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A9-40DE-B905-072D285F8DE2}"/>
            </c:ext>
          </c:extLst>
        </c:ser>
        <c:ser>
          <c:idx val="2"/>
          <c:order val="2"/>
          <c:tx>
            <c:strRef>
              <c:f>Harmonogram_Noteć_RW_LW!$M$18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Harmonogram_Noteć_RW_LW!$M$19</c:f>
              <c:numCache>
                <c:formatCode>0.00%</c:formatCode>
                <c:ptCount val="1"/>
                <c:pt idx="0">
                  <c:v>0.33950617283950618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A9-40DE-B905-072D285F8DE2}"/>
            </c:ext>
          </c:extLst>
        </c:ser>
        <c:ser>
          <c:idx val="3"/>
          <c:order val="3"/>
          <c:tx>
            <c:strRef>
              <c:f>Harmonogram_Noteć_RW_LW!$N$18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Harmonogram_Noteć_RW_LW!$N$19</c:f>
              <c:numCache>
                <c:formatCode>0.00%</c:formatCode>
                <c:ptCount val="1"/>
                <c:pt idx="0">
                  <c:v>0.29506172839506173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A9-40DE-B905-072D285F8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620423137780032E-2"/>
          <c:y val="0.15158778377783697"/>
          <c:w val="0.34654604555841761"/>
          <c:h val="0.7221834213358039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FE4-43D3-9F9C-4834588D4D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FE4-43D3-9F9C-4834588D4D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FE4-43D3-9F9C-4834588D4D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FE4-43D3-9F9C-4834588D4D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FE4-43D3-9F9C-4834588D4D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FE4-43D3-9F9C-4834588D4D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FE4-43D3-9F9C-4834588D4DE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FE4-43D3-9F9C-4834588D4DE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5FE4-43D3-9F9C-4834588D4DE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5FE4-43D3-9F9C-4834588D4DEA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E4-43D3-9F9C-4834588D4DEA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E4-43D3-9F9C-4834588D4DEA}"/>
                </c:ext>
              </c:extLst>
            </c:dLbl>
            <c:dLbl>
              <c:idx val="3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E4-43D3-9F9C-4834588D4DEA}"/>
                </c:ext>
              </c:extLst>
            </c:dLbl>
            <c:dLbl>
              <c:idx val="5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FE4-43D3-9F9C-4834588D4DEA}"/>
                </c:ext>
              </c:extLst>
            </c:dLbl>
            <c:dLbl>
              <c:idx val="6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FE4-43D3-9F9C-4834588D4DEA}"/>
                </c:ext>
              </c:extLst>
            </c:dLbl>
            <c:dLbl>
              <c:idx val="8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FE4-43D3-9F9C-4834588D4DEA}"/>
                </c:ext>
              </c:extLst>
            </c:dLbl>
            <c:dLbl>
              <c:idx val="9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FE4-43D3-9F9C-4834588D4DE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Jednostki_realizacja_Notec_LW!$A$4:$A$21</c:f>
              <c:strCache>
                <c:ptCount val="10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sprawujący zarząd i sprawujący nadzór nad obszarami chronionymi</c:v>
                </c:pt>
                <c:pt idx="7">
                  <c:v>właściciel wód obowiązany do utrzymania wód</c:v>
                </c:pt>
                <c:pt idx="8">
                  <c:v>wojewódzki inspektor ochrony roślin i nasiennictwa</c:v>
                </c:pt>
                <c:pt idx="9">
                  <c:v>wojewódzkie ośrodki doradztwa rolniczego</c:v>
                </c:pt>
              </c:strCache>
            </c:strRef>
          </c:cat>
          <c:val>
            <c:numRef>
              <c:f>Jednostki_realizacja_Notec_LW!$U$4:$U$21</c:f>
              <c:numCache>
                <c:formatCode>0.00%</c:formatCode>
                <c:ptCount val="10"/>
                <c:pt idx="0">
                  <c:v>0.11975308641975309</c:v>
                </c:pt>
                <c:pt idx="1">
                  <c:v>0.11604938271604938</c:v>
                </c:pt>
                <c:pt idx="2">
                  <c:v>4.4444444444444446E-2</c:v>
                </c:pt>
                <c:pt idx="3">
                  <c:v>6.2962962962962957E-2</c:v>
                </c:pt>
                <c:pt idx="4">
                  <c:v>4.9382716049382715E-3</c:v>
                </c:pt>
                <c:pt idx="5">
                  <c:v>0.11975308641975309</c:v>
                </c:pt>
                <c:pt idx="6">
                  <c:v>0.37530864197530867</c:v>
                </c:pt>
                <c:pt idx="7">
                  <c:v>2.0987654320987655E-2</c:v>
                </c:pt>
                <c:pt idx="8">
                  <c:v>7.2839506172839505E-2</c:v>
                </c:pt>
                <c:pt idx="9">
                  <c:v>6.2962962962962957E-2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FE4-43D3-9F9C-4834588D4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917793336054656"/>
          <c:y val="2.4592725766283373E-2"/>
          <c:w val="0.50082206663945339"/>
          <c:h val="0.9510308016884385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18358528162657E-2"/>
          <c:y val="0.13040105492420284"/>
          <c:w val="0.46280207320235023"/>
          <c:h val="0.7391978901515943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3CB6-40B6-864D-10017A1BC8C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3CB6-40B6-864D-10017A1BC8CA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[jcwpd_all.xls]Noteć!$C$23:$C$24</c:f>
              <c:strCache>
                <c:ptCount val="2"/>
                <c:pt idx="0">
                  <c:v>słaby stan chemiczny </c:v>
                </c:pt>
                <c:pt idx="1">
                  <c:v>dobry stan chemiczny</c:v>
                </c:pt>
              </c:strCache>
            </c:strRef>
          </c:cat>
          <c:val>
            <c:numRef>
              <c:f>[jcwpd_all.xls]Noteć!$D$23:$D$24</c:f>
              <c:numCache>
                <c:formatCode>0.00%</c:formatCode>
                <c:ptCount val="2"/>
                <c:pt idx="0">
                  <c:v>0.21186028039693014</c:v>
                </c:pt>
                <c:pt idx="1">
                  <c:v>0.78813971960306983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B6-40B6-864D-10017A1BC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4029109997613933"/>
          <c:y val="0.31379070671721587"/>
          <c:w val="0.43652039362848238"/>
          <c:h val="0.37241761446485855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D19E-45A8-AA1C-0FDE55536B42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D19E-45A8-AA1C-0FDE55536B42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[jcwpd_all.xls]Noteć!$K$23:$K$24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[jcwpd_all.xls]Noteć!$L$23:$L$24</c:f>
              <c:numCache>
                <c:formatCode>0.00%</c:formatCode>
                <c:ptCount val="2"/>
                <c:pt idx="0">
                  <c:v>0.23589685822647827</c:v>
                </c:pt>
                <c:pt idx="1">
                  <c:v>0.76410314177352168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9E-45A8-AA1C-0FDE55536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498218519786483"/>
          <c:y val="0.31116834694728579"/>
          <c:w val="0.38351274931213308"/>
          <c:h val="0.37766330610542842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0.12768479547584824"/>
                  <c:y val="5.864565390266457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9F-4C40-A681-D57810B91517}"/>
                </c:ext>
              </c:extLst>
            </c:dLbl>
            <c:dLbl>
              <c:idx val="2"/>
              <c:layout>
                <c:manualLayout>
                  <c:x val="-0.12415599201127998"/>
                  <c:y val="-0.1231095856839116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9F-4C40-A681-D57810B91517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Noteć!$B$3:$B$6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Noteć!$C$3:$C$6</c:f>
              <c:numCache>
                <c:formatCode>0%</c:formatCode>
                <c:ptCount val="4"/>
                <c:pt idx="0">
                  <c:v>0.15151515151515152</c:v>
                </c:pt>
                <c:pt idx="1">
                  <c:v>0.12121212121212122</c:v>
                </c:pt>
                <c:pt idx="2">
                  <c:v>0.12121212121212122</c:v>
                </c:pt>
                <c:pt idx="3">
                  <c:v>0.60606060606060608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9F-4C40-A681-D57810B9151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794798348031788"/>
          <c:y val="0.18441171632525086"/>
          <c:w val="0.31536734763533825"/>
          <c:h val="0.63117656734949834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420-4BFA-8778-6014AD8D45B9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420-4BFA-8778-6014AD8D45B9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5420-4BFA-8778-6014AD8D45B9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5420-4BFA-8778-6014AD8D45B9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5420-4BFA-8778-6014AD8D45B9}"/>
              </c:ext>
            </c:extLst>
          </c:dPt>
          <c:dLbls>
            <c:dLbl>
              <c:idx val="0"/>
              <c:layout>
                <c:manualLayout>
                  <c:x val="-3.8568509250947222E-2"/>
                  <c:y val="0.164758138062733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20-4BFA-8778-6014AD8D45B9}"/>
                </c:ext>
              </c:extLst>
            </c:dLbl>
            <c:dLbl>
              <c:idx val="1"/>
              <c:layout>
                <c:manualLayout>
                  <c:x val="-0.14606941188595285"/>
                  <c:y val="-0.206457945925305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20-4BFA-8778-6014AD8D45B9}"/>
                </c:ext>
              </c:extLst>
            </c:dLbl>
            <c:dLbl>
              <c:idx val="2"/>
              <c:layout>
                <c:manualLayout>
                  <c:x val="0.10943838313912238"/>
                  <c:y val="2.374428937907646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20-4BFA-8778-6014AD8D45B9}"/>
                </c:ext>
              </c:extLst>
            </c:dLbl>
            <c:dLbl>
              <c:idx val="3"/>
              <c:layout>
                <c:manualLayout>
                  <c:x val="8.004197683148831E-2"/>
                  <c:y val="3.341571520624354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20-4BFA-8778-6014AD8D45B9}"/>
                </c:ext>
              </c:extLst>
            </c:dLbl>
            <c:dLbl>
              <c:idx val="4"/>
              <c:layout>
                <c:manualLayout>
                  <c:x val="8.1828654742167731E-2"/>
                  <c:y val="0.165771055597787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20-4BFA-8778-6014AD8D45B9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Noteć!$B$22:$B$26</c:f>
              <c:strCache>
                <c:ptCount val="5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pozostałe</c:v>
                </c:pt>
              </c:strCache>
            </c:strRef>
          </c:cat>
          <c:val>
            <c:numRef>
              <c:f>Noteć!$C$22:$C$26</c:f>
              <c:numCache>
                <c:formatCode>0%</c:formatCode>
                <c:ptCount val="5"/>
                <c:pt idx="0">
                  <c:v>9.0909090909090912E-2</c:v>
                </c:pt>
                <c:pt idx="1">
                  <c:v>0.60606060606060608</c:v>
                </c:pt>
                <c:pt idx="2">
                  <c:v>9.0909090909090912E-2</c:v>
                </c:pt>
                <c:pt idx="3">
                  <c:v>3.0303030303030304E-2</c:v>
                </c:pt>
                <c:pt idx="4">
                  <c:v>0.18181818181818182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420-4BFA-8778-6014AD8D45B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313248661999971"/>
          <c:y val="0.27789738820641602"/>
          <c:w val="0.33358566562818692"/>
          <c:h val="0.44420483234825897"/>
        </c:manualLayout>
      </c:layout>
      <c:overlay val="0"/>
      <c:txPr>
        <a:bodyPr/>
        <a:lstStyle/>
        <a:p>
          <a:pPr rtl="0"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409789009971969E-2"/>
          <c:y val="8.2958956546163878E-2"/>
          <c:w val="0.48937472458627618"/>
          <c:h val="0.88593143474902469"/>
        </c:manualLayout>
      </c:layout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2.6213053178156757E-2"/>
                  <c:y val="0.121195501346526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7C-4FAF-AA39-CFFF65A43889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Noteć!$B$35:$B$38</c:f>
              <c:strCache>
                <c:ptCount val="4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  <c:pt idx="3">
                  <c:v>Presje ilościowe i chemiczne</c:v>
                </c:pt>
              </c:strCache>
            </c:strRef>
          </c:cat>
          <c:val>
            <c:numRef>
              <c:f>Noteć!$C$35:$C$38</c:f>
              <c:numCache>
                <c:formatCode>0%</c:formatCode>
                <c:ptCount val="4"/>
                <c:pt idx="0">
                  <c:v>0.36363636363636365</c:v>
                </c:pt>
                <c:pt idx="1">
                  <c:v>0.48484848484848486</c:v>
                </c:pt>
                <c:pt idx="2">
                  <c:v>9.0909090909090912E-2</c:v>
                </c:pt>
                <c:pt idx="3">
                  <c:v>6.0606060606060608E-2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7C-4FAF-AA39-CFFF65A4388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915486719476946"/>
          <c:y val="0.15193369489067546"/>
          <c:w val="0.46084505379949647"/>
          <c:h val="0.8309413228687467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Noteć!$B$65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Noteć!$C$65</c:f>
              <c:numCache>
                <c:formatCode>0%</c:formatCode>
                <c:ptCount val="1"/>
                <c:pt idx="0">
                  <c:v>0.18181818181818182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2-4031-A85B-6C9AF9962F77}"/>
            </c:ext>
          </c:extLst>
        </c:ser>
        <c:ser>
          <c:idx val="1"/>
          <c:order val="1"/>
          <c:tx>
            <c:strRef>
              <c:f>Noteć!$B$66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Noteć!$C$66</c:f>
              <c:numCache>
                <c:formatCode>0%</c:formatCode>
                <c:ptCount val="1"/>
                <c:pt idx="0">
                  <c:v>0.21212121212121213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2-4031-A85B-6C9AF9962F77}"/>
            </c:ext>
          </c:extLst>
        </c:ser>
        <c:ser>
          <c:idx val="2"/>
          <c:order val="2"/>
          <c:tx>
            <c:strRef>
              <c:f>Noteć!$B$67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Noteć!$C$67</c:f>
              <c:numCache>
                <c:formatCode>0%</c:formatCode>
                <c:ptCount val="1"/>
                <c:pt idx="0">
                  <c:v>0.60606060606060608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32-4031-A85B-6C9AF9962F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23331032"/>
        <c:axId val="323331424"/>
      </c:barChart>
      <c:catAx>
        <c:axId val="323331032"/>
        <c:scaling>
          <c:orientation val="minMax"/>
        </c:scaling>
        <c:delete val="1"/>
        <c:axPos val="l"/>
        <c:majorTickMark val="out"/>
        <c:minorTickMark val="none"/>
        <c:tickLblPos val="nextTo"/>
        <c:crossAx val="323331424"/>
        <c:crosses val="autoZero"/>
        <c:auto val="1"/>
        <c:lblAlgn val="ctr"/>
        <c:lblOffset val="100"/>
        <c:noMultiLvlLbl val="0"/>
      </c:catAx>
      <c:valAx>
        <c:axId val="32333142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323331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Noteć!$B$50</c:f>
              <c:strCache>
                <c:ptCount val="1"/>
                <c:pt idx="0">
                  <c:v>CDR i 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Noteć!$C$50</c:f>
              <c:numCache>
                <c:formatCode>0%</c:formatCode>
                <c:ptCount val="1"/>
                <c:pt idx="0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5-478E-B830-0464E1BD2C07}"/>
            </c:ext>
          </c:extLst>
        </c:ser>
        <c:ser>
          <c:idx val="1"/>
          <c:order val="1"/>
          <c:tx>
            <c:strRef>
              <c:f>Noteć!$B$51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Noteć!$C$51</c:f>
              <c:numCache>
                <c:formatCode>0%</c:formatCode>
                <c:ptCount val="1"/>
                <c:pt idx="0">
                  <c:v>0.21212121212121213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5-478E-B830-0464E1BD2C07}"/>
            </c:ext>
          </c:extLst>
        </c:ser>
        <c:ser>
          <c:idx val="2"/>
          <c:order val="2"/>
          <c:tx>
            <c:strRef>
              <c:f>Noteć!$B$52</c:f>
              <c:strCache>
                <c:ptCount val="1"/>
                <c:pt idx="0">
                  <c:v>PGW WP (RZGW Bydgoszcz, RZGW Poznań)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Noteć!$C$52</c:f>
              <c:numCache>
                <c:formatCode>0%</c:formatCode>
                <c:ptCount val="1"/>
                <c:pt idx="0">
                  <c:v>0.18181818181818182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65-478E-B830-0464E1BD2C07}"/>
            </c:ext>
          </c:extLst>
        </c:ser>
        <c:ser>
          <c:idx val="3"/>
          <c:order val="3"/>
          <c:tx>
            <c:strRef>
              <c:f>Noteć!$B$53</c:f>
              <c:strCache>
                <c:ptCount val="1"/>
                <c:pt idx="0">
                  <c:v>podmiot prowadzący działalność górniczą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Noteć!$C$53</c:f>
              <c:numCache>
                <c:formatCode>0%</c:formatCode>
                <c:ptCount val="1"/>
                <c:pt idx="0">
                  <c:v>0.12121212121212122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65-478E-B830-0464E1BD2C07}"/>
            </c:ext>
          </c:extLst>
        </c:ser>
        <c:ser>
          <c:idx val="4"/>
          <c:order val="4"/>
          <c:tx>
            <c:strRef>
              <c:f>Noteć!$B$54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Noteć!$C$54</c:f>
              <c:numCache>
                <c:formatCode>0%</c:formatCode>
                <c:ptCount val="1"/>
                <c:pt idx="0">
                  <c:v>0.24242424242424243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65-478E-B830-0464E1BD2C07}"/>
            </c:ext>
          </c:extLst>
        </c:ser>
        <c:ser>
          <c:idx val="5"/>
          <c:order val="5"/>
          <c:tx>
            <c:strRef>
              <c:f>Noteć!$B$55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Noteć!$C$55</c:f>
              <c:numCache>
                <c:formatCode>0%</c:formatCode>
                <c:ptCount val="1"/>
                <c:pt idx="0">
                  <c:v>6.0606060606060608E-2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65-478E-B830-0464E1BD2C07}"/>
            </c:ext>
          </c:extLst>
        </c:ser>
        <c:ser>
          <c:idx val="6"/>
          <c:order val="6"/>
          <c:tx>
            <c:strRef>
              <c:f>Noteć!$B$56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 lang="pl-PL" sz="1000" b="0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Noteć!$C$56</c:f>
              <c:numCache>
                <c:formatCode>0%</c:formatCode>
                <c:ptCount val="1"/>
                <c:pt idx="0">
                  <c:v>6.0606060606060608E-2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65-478E-B830-0464E1BD2C07}"/>
            </c:ext>
          </c:extLst>
        </c:ser>
        <c:ser>
          <c:idx val="7"/>
          <c:order val="7"/>
          <c:tx>
            <c:strRef>
              <c:f>Noteć!$B$57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Noteć!$C$57</c:f>
              <c:numCache>
                <c:formatCode>0%</c:formatCode>
                <c:ptCount val="1"/>
                <c:pt idx="0">
                  <c:v>3.0303030303030304E-2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765-478E-B830-0464E1BD2C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23332208"/>
        <c:axId val="323332600"/>
      </c:barChart>
      <c:catAx>
        <c:axId val="323332208"/>
        <c:scaling>
          <c:orientation val="minMax"/>
        </c:scaling>
        <c:delete val="1"/>
        <c:axPos val="l"/>
        <c:majorTickMark val="none"/>
        <c:minorTickMark val="none"/>
        <c:tickLblPos val="nextTo"/>
        <c:crossAx val="323332600"/>
        <c:crosses val="autoZero"/>
        <c:auto val="1"/>
        <c:lblAlgn val="ctr"/>
        <c:lblOffset val="100"/>
        <c:noMultiLvlLbl val="0"/>
      </c:catAx>
      <c:valAx>
        <c:axId val="323332600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32333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6666666666672"/>
          <c:y val="8.1030183727034119E-2"/>
          <c:w val="0.34023089680937746"/>
          <c:h val="0.8080132170978627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6 </a:t>
          </a:r>
          <a:r>
            <a:rPr lang="pl-PL" sz="1200" dirty="0" err="1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brak </a:t>
          </a:r>
          <a:r>
            <a:rPr lang="pl-PL" sz="1200" dirty="0" err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 bez zestawu działań </a:t>
          </a:r>
          <a:br>
            <a:rPr lang="pl-PL" sz="1600" dirty="0">
              <a:solidFill>
                <a:schemeClr val="bg1"/>
              </a:solidFill>
            </a:rPr>
          </a:br>
          <a:endParaRPr lang="pl-PL" sz="1600" dirty="0">
            <a:solidFill>
              <a:schemeClr val="bg1"/>
            </a:solidFill>
          </a:endParaRP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2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2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2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- 12 działań podstawowych</a:t>
          </a:r>
          <a:b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- 21 działań uzupełniających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rgbClr val="2F558D"/>
            </a:solidFill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A357803-B7FE-452B-A7EE-93167DF4D53E}" type="presOf" srcId="{E4D1C037-4F43-4DC7-B76D-2BCEB0B3A13C}" destId="{E13A219E-83F7-40CD-B8DC-9B8FEAF0BA00}" srcOrd="0" destOrd="1" presId="urn:microsoft.com/office/officeart/2005/8/layout/vList6"/>
    <dgm:cxn modelId="{FD1F3F19-29C8-476F-8BD4-702C51449CB0}" type="presOf" srcId="{BCEDC948-4574-4752-9EE2-CB9150FAF367}" destId="{E13A219E-83F7-40CD-B8DC-9B8FEAF0BA00}" srcOrd="0" destOrd="2" presId="urn:microsoft.com/office/officeart/2005/8/layout/vList6"/>
    <dgm:cxn modelId="{7BBDD127-58B2-4EC5-9341-D8D4F127C056}" type="presOf" srcId="{FD7E9940-CD8C-4BF0-8288-1DBAD6DB5626}" destId="{E13A219E-83F7-40CD-B8DC-9B8FEAF0BA00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DA235D94-460C-4BFA-9B0A-E486E8810462}" type="presOf" srcId="{C3E519F6-1D26-4952-BC49-0B6C523F0B34}" destId="{5EF44709-6539-45FC-873B-4EB588565682}" srcOrd="0" destOrd="0" presId="urn:microsoft.com/office/officeart/2005/8/layout/vList6"/>
    <dgm:cxn modelId="{6E7B4F95-6E01-4271-B9DD-A644EAD871D7}" type="presOf" srcId="{BBCC4915-611E-47DE-9BE8-77C1361A62EA}" destId="{402B96BA-08EE-46DA-9BD6-5A81EAD9D8AD}" srcOrd="0" destOrd="1" presId="urn:microsoft.com/office/officeart/2005/8/layout/vList6"/>
    <dgm:cxn modelId="{6E522AAA-8452-4072-8461-BD6F52D242BC}" type="presOf" srcId="{750343E6-678D-4274-98D4-3B5CBEBC7304}" destId="{402B96BA-08EE-46DA-9BD6-5A81EAD9D8AD}" srcOrd="0" destOrd="0" presId="urn:microsoft.com/office/officeart/2005/8/layout/vList6"/>
    <dgm:cxn modelId="{E7BD95B6-80A1-4093-9C0E-678E0334C76E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9F00CFE8-9AE7-4465-8023-CF074153343E}" type="presOf" srcId="{20B328CA-872C-467E-A731-293305AA11DB}" destId="{0EF507C0-1134-4D53-A077-5469B0E333D8}" srcOrd="0" destOrd="0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3366B0F5-4D99-40AB-BC12-BA59CCC43C3B}" type="presParOf" srcId="{A979D2E4-E472-47E4-8E98-9283F11475CA}" destId="{7C4A6C80-ACAB-44BA-A548-1D2BF24362E5}" srcOrd="0" destOrd="0" presId="urn:microsoft.com/office/officeart/2005/8/layout/vList6"/>
    <dgm:cxn modelId="{3B4484EC-B0D7-424D-9C6D-E07E541006FE}" type="presParOf" srcId="{7C4A6C80-ACAB-44BA-A548-1D2BF24362E5}" destId="{0EF507C0-1134-4D53-A077-5469B0E333D8}" srcOrd="0" destOrd="0" presId="urn:microsoft.com/office/officeart/2005/8/layout/vList6"/>
    <dgm:cxn modelId="{FAAF479B-9358-41EF-9D39-8A5DD8AFE950}" type="presParOf" srcId="{7C4A6C80-ACAB-44BA-A548-1D2BF24362E5}" destId="{E13A219E-83F7-40CD-B8DC-9B8FEAF0BA00}" srcOrd="1" destOrd="0" presId="urn:microsoft.com/office/officeart/2005/8/layout/vList6"/>
    <dgm:cxn modelId="{68CD36DD-F40D-47F3-B534-5CAC8DCD8BFF}" type="presParOf" srcId="{A979D2E4-E472-47E4-8E98-9283F11475CA}" destId="{602FDB67-F815-4442-A7BE-865AA87AE13B}" srcOrd="1" destOrd="0" presId="urn:microsoft.com/office/officeart/2005/8/layout/vList6"/>
    <dgm:cxn modelId="{5BBE43D3-7C2F-447C-BEC0-63790E926547}" type="presParOf" srcId="{A979D2E4-E472-47E4-8E98-9283F11475CA}" destId="{F023FDBC-479C-4403-9639-42934CFDB6AC}" srcOrd="2" destOrd="0" presId="urn:microsoft.com/office/officeart/2005/8/layout/vList6"/>
    <dgm:cxn modelId="{27D0648D-AD9B-4D07-9585-67C6C8425238}" type="presParOf" srcId="{F023FDBC-479C-4403-9639-42934CFDB6AC}" destId="{5EF44709-6539-45FC-873B-4EB588565682}" srcOrd="0" destOrd="0" presId="urn:microsoft.com/office/officeart/2005/8/layout/vList6"/>
    <dgm:cxn modelId="{639E3120-361E-4BE5-BEE0-6C2601505DD4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rgbClr val="2F558D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2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2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- 12 działań podstawowych</a:t>
          </a:r>
          <a:b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- 21 działań uzupełniających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6 </a:t>
          </a:r>
          <a:r>
            <a:rPr lang="pl-PL" sz="1200" kern="1200" dirty="0" err="1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2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2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brak </a:t>
          </a:r>
          <a:r>
            <a:rPr lang="pl-PL" sz="1200" kern="1200" dirty="0" err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2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 bez zestawu działań </a:t>
          </a:r>
          <a:br>
            <a:rPr lang="pl-PL" sz="1600" kern="1200" dirty="0">
              <a:solidFill>
                <a:schemeClr val="bg1"/>
              </a:solidFill>
            </a:rPr>
          </a:br>
          <a:endParaRPr lang="pl-PL" sz="1600" kern="1200" dirty="0">
            <a:solidFill>
              <a:schemeClr val="bg1"/>
            </a:solidFill>
          </a:endParaRPr>
        </a:p>
      </dsp:txBody>
      <dsp:txXfrm>
        <a:off x="243441" y="2077711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23E469B-AF13-47CA-BD24-CFC3086E44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3DF3378-C435-45A1-9729-CEB8613D37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EC8198-ACEA-4B2B-8F55-45396575D665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C57BC85E-095C-40B1-A22A-88C0A05B63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D106117F-884F-4998-9669-96EFADC9F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B8BC369-42D1-4CEE-AEF2-84A9E620B3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2ED0F2C-D355-44DF-88F4-E438C37A5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18C190F-760D-493D-AD95-FF95BA2606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8D17B76C-71EB-42C4-8E02-FA5775418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B2B5D703-5EFB-4EBA-8790-36FD1A09E5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84B89BF7-2160-45B5-A8BD-7B01956BD5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AB7340-E8FF-4D5F-8C86-518CE3154454}" type="slidenum">
              <a:rPr lang="pl-PL" altLang="pl-PL" smtClean="0"/>
              <a:pPr>
                <a:spcBef>
                  <a:spcPct val="0"/>
                </a:spcBef>
              </a:pPr>
              <a:t>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C4F75F71-40A9-4E2B-908D-E4930DD1D5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6699B3C7-3D6B-4AC1-9D89-3A2F256854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38DA633B-9D72-476C-9656-84FC69822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E09122-3C78-4777-880D-C1A6ECC6CCF9}" type="slidenum">
              <a:rPr lang="pl-PL" altLang="pl-PL" smtClean="0"/>
              <a:pPr>
                <a:spcBef>
                  <a:spcPct val="0"/>
                </a:spcBef>
              </a:pPr>
              <a:t>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B791976A-0454-4E88-8152-90F3A46B1F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057D5B1B-2E5F-4092-8F2F-A42BF97ED2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43554768-04E9-41BE-9212-8498077B7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9BC9DE-23BF-4D90-B171-6EF271AEE5FC}" type="slidenum">
              <a:rPr lang="pl-PL" altLang="pl-PL" smtClean="0"/>
              <a:pPr>
                <a:spcBef>
                  <a:spcPct val="0"/>
                </a:spcBef>
              </a:pPr>
              <a:t>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4C53AE05-26B6-4392-8101-27704B27D0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F90650E-6028-42F5-AAFF-D060ED2ADE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368E8067-8F9E-4E41-9B34-D1221D633C5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FC241B1-6719-47D1-BF75-D2349756428D}" type="slidenum">
              <a:rPr lang="pl-PL" altLang="pl-PL"/>
              <a:pPr algn="r" eaLnBrk="1" hangingPunct="1">
                <a:spcBef>
                  <a:spcPct val="0"/>
                </a:spcBef>
              </a:pPr>
              <a:t>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94D0E7D4-64D9-478C-88DA-ED1E6A6B5E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9E2508AC-0186-4E01-BB39-630E56F48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E2608C18-0759-4A48-B1C6-E2C386D7802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758BE66-8F18-4E6E-9C06-57F31A97DE2A}" type="slidenum">
              <a:rPr lang="pl-PL" altLang="pl-PL"/>
              <a:pPr algn="r" eaLnBrk="1" hangingPunct="1">
                <a:spcBef>
                  <a:spcPct val="0"/>
                </a:spcBef>
              </a:pPr>
              <a:t>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0249AC9-38EF-441F-A609-ADE5A0FEC7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1315599F-AB03-4ADA-89EB-8D8194DEDC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8B94C483-E945-4E76-9340-C0E86A4FB95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3428E0-726C-457E-BAE9-5D16BB5C368A}" type="slidenum">
              <a:rPr lang="pl-PL" altLang="pl-PL"/>
              <a:pPr algn="r" eaLnBrk="1" hangingPunct="1">
                <a:spcBef>
                  <a:spcPct val="0"/>
                </a:spcBef>
              </a:pPr>
              <a:t>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24B523BD-D1AF-48DF-9F18-02B30C7E9E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2E25275E-8709-44E2-A626-CE9242DF0E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10F6F8F1-8055-4FD4-AA5C-4269C94D4B4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740446-A9F0-42BD-9557-25810EF19336}" type="slidenum">
              <a:rPr lang="pl-PL" altLang="pl-PL"/>
              <a:pPr algn="r" eaLnBrk="1" hangingPunct="1">
                <a:spcBef>
                  <a:spcPct val="0"/>
                </a:spcBef>
              </a:pPr>
              <a:t>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A5340187-F93B-4A44-9F0F-DA6F9973F8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BCC5DB68-61BB-4233-8D44-03C6441666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91690609-77BE-4529-940C-F21764734700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461A436B-1A14-4C98-90FD-24272050CD1D}" type="slidenum">
              <a:rPr lang="pl-PL" altLang="pl-PL" sz="1300"/>
              <a:pPr algn="r">
                <a:spcBef>
                  <a:spcPct val="0"/>
                </a:spcBef>
              </a:pPr>
              <a:t>9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9FD858BF-816F-44EB-9CFA-F34CC5ACDC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07A97231-6420-43D0-9D84-4F3892CECA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A44B6F24-2461-41C9-A147-D1C5D14E0C8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E136CD3-E516-4866-A1A5-D98C32547495}" type="slidenum">
              <a:rPr lang="pl-PL" altLang="pl-PL"/>
              <a:pPr algn="r" eaLnBrk="1" hangingPunct="1">
                <a:spcBef>
                  <a:spcPct val="0"/>
                </a:spcBef>
              </a:pPr>
              <a:t>10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3048C2D2-B448-4290-854B-BD16C416FF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C7563CF6-EB86-4CE8-9317-469115267E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022252C1-FC34-48D7-80E5-222B9CE0A0A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6D57F8-3385-40D5-947F-946A2683263F}" type="slidenum">
              <a:rPr lang="pl-PL" altLang="pl-PL"/>
              <a:pPr algn="r" eaLnBrk="1" hangingPunct="1">
                <a:spcBef>
                  <a:spcPct val="0"/>
                </a:spcBef>
              </a:pPr>
              <a:t>11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3291194E-C635-4071-A152-A90E9D9D31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0315756E-C791-4E97-B699-93083084C2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2B3CB948-0241-42AA-BD37-CAD9999E5DC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150C3C-EE2D-4856-B275-B4232C4B2048}" type="slidenum">
              <a:rPr lang="pl-PL" altLang="pl-PL"/>
              <a:pPr algn="r" eaLnBrk="1" hangingPunct="1">
                <a:spcBef>
                  <a:spcPct val="0"/>
                </a:spcBef>
              </a:pPr>
              <a:t>12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BDE7886-E776-448D-93CF-95ABFC5C59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DB5025A5-CC51-4C85-B09B-947A8EAEE7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AB593465-1A60-4A4D-A23E-DB9AA97ADE4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F2406C-24B4-47B7-8712-16C39A7762B6}" type="slidenum">
              <a:rPr lang="pl-PL" altLang="pl-PL"/>
              <a:pPr algn="r" eaLnBrk="1" hangingPunct="1">
                <a:spcBef>
                  <a:spcPct val="0"/>
                </a:spcBef>
              </a:pPr>
              <a:t>13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9232F34-288E-4406-B08D-C2DF042C7C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864EE2CE-2194-45B1-985F-3CDFA7B742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2005E515-BF60-40A5-9263-43BE28F2906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1670D06-0BBA-4597-AACD-0A35D53EB4C8}" type="slidenum">
              <a:rPr lang="pl-PL" altLang="pl-PL"/>
              <a:pPr algn="r" eaLnBrk="1" hangingPunct="1">
                <a:spcBef>
                  <a:spcPct val="0"/>
                </a:spcBef>
              </a:pPr>
              <a:t>14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45A79B09-61CC-4B9A-B595-94F82CD4FF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31DE59CC-BB8C-464A-B264-69EEE2E3BC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3368E58D-CB12-4023-8BF5-99958761258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B4A4A0-ACC5-4854-B4AD-2986AACD85D8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38419A71-68B4-4DB3-AE3D-888655FD8E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C35A5B08-B503-400C-81F2-36292AD942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06348E0-C64B-4D33-80CE-F986B0B1B1AB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505662C1-A0E0-4950-9F83-D1AF8535615F}" type="slidenum">
              <a:rPr lang="pl-PL" altLang="pl-PL" sz="1300"/>
              <a:pPr algn="r">
                <a:spcBef>
                  <a:spcPct val="0"/>
                </a:spcBef>
              </a:pPr>
              <a:t>16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C4BE6342-C875-4153-982A-09CEA614A4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3079082A-0A63-41FE-9226-FDCD06899B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F1B54D21-0CBF-4B32-92CD-E2BE9BB5A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69D495-1DE8-41E5-A10D-7CC2AFE6C423}" type="slidenum">
              <a:rPr lang="pl-PL" altLang="pl-PL" smtClean="0"/>
              <a:pPr>
                <a:spcBef>
                  <a:spcPct val="0"/>
                </a:spcBef>
              </a:pPr>
              <a:t>17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obrazu slajdu 1">
            <a:extLst>
              <a:ext uri="{FF2B5EF4-FFF2-40B4-BE49-F238E27FC236}">
                <a16:creationId xmlns:a16="http://schemas.microsoft.com/office/drawing/2014/main" id="{8702624B-66A2-40BE-8EE5-3DFAC5B5DD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Symbol zastępczy notatek 2">
            <a:extLst>
              <a:ext uri="{FF2B5EF4-FFF2-40B4-BE49-F238E27FC236}">
                <a16:creationId xmlns:a16="http://schemas.microsoft.com/office/drawing/2014/main" id="{B06C4C07-0A5C-414A-A419-456D64797A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8916" name="Symbol zastępczy numeru slajdu 3">
            <a:extLst>
              <a:ext uri="{FF2B5EF4-FFF2-40B4-BE49-F238E27FC236}">
                <a16:creationId xmlns:a16="http://schemas.microsoft.com/office/drawing/2014/main" id="{91E942BF-1088-41AB-BB89-20D3314E69C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C36367B-2445-4706-BC42-4419438CAFED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obrazu slajdu 1">
            <a:extLst>
              <a:ext uri="{FF2B5EF4-FFF2-40B4-BE49-F238E27FC236}">
                <a16:creationId xmlns:a16="http://schemas.microsoft.com/office/drawing/2014/main" id="{E74B463D-94C0-4F9C-BDE1-61FDBDA3D9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Symbol zastępczy notatek 2">
            <a:extLst>
              <a:ext uri="{FF2B5EF4-FFF2-40B4-BE49-F238E27FC236}">
                <a16:creationId xmlns:a16="http://schemas.microsoft.com/office/drawing/2014/main" id="{6AE51BE5-3DEE-41D2-9F1F-D699A7F6B5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0964" name="Symbol zastępczy numeru slajdu 3">
            <a:extLst>
              <a:ext uri="{FF2B5EF4-FFF2-40B4-BE49-F238E27FC236}">
                <a16:creationId xmlns:a16="http://schemas.microsoft.com/office/drawing/2014/main" id="{608493F6-C0D8-450E-9C08-823754DD571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473AFAE-ECF7-47FC-9C09-8FF01775322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obrazu slajdu 1">
            <a:extLst>
              <a:ext uri="{FF2B5EF4-FFF2-40B4-BE49-F238E27FC236}">
                <a16:creationId xmlns:a16="http://schemas.microsoft.com/office/drawing/2014/main" id="{226B331D-A730-49AA-9837-1D45C16A94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Symbol zastępczy notatek 2">
            <a:extLst>
              <a:ext uri="{FF2B5EF4-FFF2-40B4-BE49-F238E27FC236}">
                <a16:creationId xmlns:a16="http://schemas.microsoft.com/office/drawing/2014/main" id="{17235BA7-454C-4E07-92DD-B53332147C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3012" name="Symbol zastępczy numeru slajdu 3">
            <a:extLst>
              <a:ext uri="{FF2B5EF4-FFF2-40B4-BE49-F238E27FC236}">
                <a16:creationId xmlns:a16="http://schemas.microsoft.com/office/drawing/2014/main" id="{910F96DE-EADD-4C44-B954-BEE1DA0BD26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CAAEA65-8862-45EF-BAB1-B4A8639BCE2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AD21A4E8-4D6F-4EA1-AB8F-A470EAF5C1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18D85731-8E7C-4CA4-A306-D45D42BF93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9BE07654-C2AB-445C-A170-6949E7D064E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1062574-8F3E-48C6-86D5-B3E7AB178C0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>
            <a:extLst>
              <a:ext uri="{FF2B5EF4-FFF2-40B4-BE49-F238E27FC236}">
                <a16:creationId xmlns:a16="http://schemas.microsoft.com/office/drawing/2014/main" id="{E8874C10-0CE6-4788-9631-B544DD0F1E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>
            <a:extLst>
              <a:ext uri="{FF2B5EF4-FFF2-40B4-BE49-F238E27FC236}">
                <a16:creationId xmlns:a16="http://schemas.microsoft.com/office/drawing/2014/main" id="{8683DE68-AD24-4E95-ACCA-6BF82C3908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8132" name="Symbol zastępczy numeru slajdu 3">
            <a:extLst>
              <a:ext uri="{FF2B5EF4-FFF2-40B4-BE49-F238E27FC236}">
                <a16:creationId xmlns:a16="http://schemas.microsoft.com/office/drawing/2014/main" id="{FB9E3FF4-623D-4973-AC31-8912B69D0D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FAB80F-6F39-402E-A07F-15227217F311}" type="slidenum">
              <a:rPr lang="pl-PL" altLang="pl-PL" smtClean="0"/>
              <a:pPr>
                <a:spcBef>
                  <a:spcPct val="0"/>
                </a:spcBef>
              </a:pPr>
              <a:t>34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7674D-7FDC-4259-A57C-1868EAC49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78864-D38D-4FBE-90CF-86C6D9150E04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8255E-33F4-4540-BEAB-C60BCE63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92321-571C-450A-9A70-E4BD6F3C1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72D9F-4086-4116-B997-6DCC7BB796A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0988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F4348-4DBB-492C-8B45-B32F982C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1295-65DA-449D-8D14-843687A61AE6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E2333-06F2-422E-A806-C094DABF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DFE5A-176C-4F0D-ACAE-87AA2509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A9C0F-823B-468E-A568-633DC99E1CA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0281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4920-457E-43CD-9C20-74CD8A25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1411E-9A81-47CB-B616-CA022F79C9D2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DC9CB-1428-4BFB-9BB0-8299116E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F91D1-59B5-4C70-BFE4-8D335A6E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E914E-0ECD-4535-B53A-4385029DBA3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38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4833A4-E6B1-45DD-9746-1DB6B9BF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E3BB3-996C-4E25-B1A3-152693F29D36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0570BA-50CE-4E8B-8916-4EADB327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DF03955-0ED2-4A6C-8075-2E507A41A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06958-E698-4B9C-8ED4-CCE04946F01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4900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7C3DE7B-A16B-4244-A798-65F46B00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A0019-F962-45F9-A578-7FEDE9314389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7046C6F-455E-407E-B1FC-AFC06B57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5469ADA-B37C-45FA-B930-717FCFF7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A645B-3B03-474C-BFCE-077910EAC57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140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2BDE4B-0624-4F92-A4FD-BA7326E9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F9F83-E922-410E-8988-9A9E0283A711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5AD77F4-8124-4DB9-ADF4-FC532792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3715AE-B3FB-4448-89BE-1492E1F1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6987-5F3B-46D9-B6F3-E940B4BED3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8071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CC9FC4-89A5-4464-906A-55CE660F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7268-E6B0-4EA3-BB36-520C30342055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12DEC4E-3B40-4089-B1AB-07FCFB348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F80A5FC-B6C5-49CD-8823-22E8C170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8AF16-E8FC-4829-B9F3-B3D59888A96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5532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B338B8-10F7-49BE-88E6-FF53E25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4BF64-159B-4FB3-84B1-C1C7D147C1A1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FAD6C0-3F88-4214-ACCF-34690AA7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168864-AF25-4D85-B01A-05559FB1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F4BD5-87C3-4A55-9590-FE97F3E7D7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8649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205C95-351E-485B-ACBC-D78096CA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E071E-818A-40F0-A8C1-8AF7F4DCB1CD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3388B3-F9BE-47B9-97E3-DBF5B35E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5D6356-B042-4F7A-9349-260B2970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61586-762B-419B-A309-F6C6EF53DC4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6099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A7979-9EB3-4A49-B90C-06012845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AAECD-F50A-4CD0-AEF2-14A51DF7C690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8BD3F-03EA-4105-AB10-2A4B41DB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679F5-022F-4A1E-9BB0-4771E70A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A7D8E-2E95-4510-AC86-4BDC172FCDC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8280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05C7C-957A-44AE-8DF6-7F4F531AE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6718F-4594-4725-8234-164BC8CDA564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A790B-D794-4FA8-9F81-115844B1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063C1-21ED-4D55-829F-45BF4445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45441-C1ED-463D-B0B9-14DFD6645A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6531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7229E48-DF8B-4D51-904A-5A261531EF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AE253FF-D553-49BD-9BF7-C5D064B1C2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9099F-512B-4FE9-8633-70E4F3DDA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979F12-9F50-499D-A1D1-E6F0F3589C02}" type="datetimeFigureOut">
              <a:rPr lang="pl-PL"/>
              <a:pPr>
                <a:defRPr/>
              </a:pPr>
              <a:t>26.08.2021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DA5AB-7E6A-48F0-9E21-81AFD7C9B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AC971-E806-4BF3-80A4-6628CE2C4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24D2CFE-FD64-4996-82DF-D4529AA95C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image" Target="../media/image20.jpeg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image" Target="../media/image6.jpe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1.jpeg"/><Relationship Id="rId9" Type="http://schemas.openxmlformats.org/officeDocument/2006/relationships/chart" Target="../charts/char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565E61-02D9-4B13-8C5B-8335AF291176}"/>
              </a:ext>
            </a:extLst>
          </p:cNvPr>
          <p:cNvSpPr/>
          <p:nvPr/>
        </p:nvSpPr>
        <p:spPr>
          <a:xfrm>
            <a:off x="742336" y="2407205"/>
            <a:ext cx="10707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Zestawy działań zaplanowane do realizacji na obszarze dorzecza Odry - region wodny Noteci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E8315C71-E1E9-4A13-B3A4-492A5D0F3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A47124F0-2DA9-436A-AA22-2E4ED56E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FC514426-9B01-4703-9360-28937E400CFB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B1855343-5600-42BA-887A-4F9842D8B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Odry </a:t>
            </a:r>
            <a:b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region wodny Noteci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BCACC8A-2673-47FA-8124-44350F0A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518B727F-49CD-4770-A111-D8C21C72F2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83BA21D1-EDC3-4BC1-93E4-5B838901EA39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53892405-FC6E-4334-A027-43E6CF82C5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86AA3349-9C79-4DBC-B2F7-21F7BEF87B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9" name="Obraz 11">
            <a:extLst>
              <a:ext uri="{FF2B5EF4-FFF2-40B4-BE49-F238E27FC236}">
                <a16:creationId xmlns:a16="http://schemas.microsoft.com/office/drawing/2014/main" id="{79515F69-DB49-4C02-9965-64CDAE383E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3" y="3073400"/>
            <a:ext cx="35179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BB8EC143-C2B2-4329-9DCF-264F94FA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74FC95AB-917B-4C11-8E1D-53EDC5E15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534">
            <a:extLst>
              <a:ext uri="{FF2B5EF4-FFF2-40B4-BE49-F238E27FC236}">
                <a16:creationId xmlns:a16="http://schemas.microsoft.com/office/drawing/2014/main" id="{BB54090B-3081-4AA8-9894-41038F639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1433513"/>
            <a:ext cx="4391025" cy="47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W obszarze dorzecza Odry zestawy działań naprawczych opracowano dla 85 % wszystkich jcw w obszarze dorzecza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w tym dla: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300" dirty="0">
              <a:latin typeface="Roboto" panose="02000000000000000000" pitchFamily="2" charset="0"/>
              <a:cs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354 jcw w regionie wodnym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Dolnej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Odry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i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Przymorza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Zachodniego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(zestaw działań naprawczych opracowany dla 90%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131 jcw w regionie wodnym Górnej Odry (zestaw działań opracowany dla 81%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251 jcw w regionie wodnym Noteci (zestaw działań naprawczych opracowany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82%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418 jcw w regionie wodnym Środkowej Odry (zestaw działań naprawczych opracowany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83%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376 jcw w regionie wodnym Warty (zestaw działań naprawczych opracowany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90 % wszystkich jcw regionu).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Dla wszystkich jcw obowiązują działania z katalogu krajowego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90941A60-760B-4DD7-BBF0-55D259F16153}"/>
              </a:ext>
            </a:extLst>
          </p:cNvPr>
          <p:cNvGraphicFramePr>
            <a:graphicFrameLocks noGrp="1"/>
          </p:cNvGraphicFramePr>
          <p:nvPr/>
        </p:nvGraphicFramePr>
        <p:xfrm>
          <a:off x="8726488" y="5689600"/>
          <a:ext cx="4584700" cy="212794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437" marB="4543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75" name="Obraz 9">
            <a:extLst>
              <a:ext uri="{FF2B5EF4-FFF2-40B4-BE49-F238E27FC236}">
                <a16:creationId xmlns:a16="http://schemas.microsoft.com/office/drawing/2014/main" id="{9D91EDC7-FDD9-411B-A57D-A9DA1301A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BE630CD8-BECC-419F-855D-764B30D37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pic>
        <p:nvPicPr>
          <p:cNvPr id="717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56BF7D6-B7C1-426C-99BB-5859E53A0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38" y="1311275"/>
            <a:ext cx="34544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96AD8BF2-12EE-4533-A47E-79B67C7A2580}"/>
              </a:ext>
            </a:extLst>
          </p:cNvPr>
          <p:cNvGraphicFramePr>
            <a:graphicFrameLocks noGrp="1"/>
          </p:cNvGraphicFramePr>
          <p:nvPr/>
        </p:nvGraphicFramePr>
        <p:xfrm>
          <a:off x="4886325" y="56610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80" name="Obraz 14">
            <a:extLst>
              <a:ext uri="{FF2B5EF4-FFF2-40B4-BE49-F238E27FC236}">
                <a16:creationId xmlns:a16="http://schemas.microsoft.com/office/drawing/2014/main" id="{6709B272-B813-448E-9EDC-F184B6DFE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A43C976-576A-43AC-B5B6-DEA5ACFF57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1311275"/>
            <a:ext cx="34544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upa 14">
            <a:extLst>
              <a:ext uri="{FF2B5EF4-FFF2-40B4-BE49-F238E27FC236}">
                <a16:creationId xmlns:a16="http://schemas.microsoft.com/office/drawing/2014/main" id="{62277E4C-D603-4D13-A2C8-156E8554175D}"/>
              </a:ext>
            </a:extLst>
          </p:cNvPr>
          <p:cNvGrpSpPr>
            <a:grpSpLocks/>
          </p:cNvGrpSpPr>
          <p:nvPr/>
        </p:nvGrpSpPr>
        <p:grpSpPr bwMode="auto">
          <a:xfrm>
            <a:off x="8321675" y="1076325"/>
            <a:ext cx="3565525" cy="4994275"/>
            <a:chOff x="8321464" y="1076303"/>
            <a:chExt cx="3333727" cy="4618870"/>
          </a:xfrm>
        </p:grpSpPr>
        <p:pic>
          <p:nvPicPr>
            <p:cNvPr id="9226" name="Obraz 13" descr="Obraz zawierający mapa&#10;&#10;Opis wygenerowany automatycznie">
              <a:extLst>
                <a:ext uri="{FF2B5EF4-FFF2-40B4-BE49-F238E27FC236}">
                  <a16:creationId xmlns:a16="http://schemas.microsoft.com/office/drawing/2014/main" id="{F3DB2EAC-E65E-4DC2-814B-400163BF5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38" t="4553" r="16190" b="4092"/>
            <a:stretch>
              <a:fillRect/>
            </a:stretch>
          </p:blipFill>
          <p:spPr bwMode="auto">
            <a:xfrm>
              <a:off x="8451005" y="1076303"/>
              <a:ext cx="3204186" cy="4618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A67BB9D8-EC6E-4721-85D7-75561054A175}"/>
                </a:ext>
              </a:extLst>
            </p:cNvPr>
            <p:cNvSpPr/>
            <p:nvPr/>
          </p:nvSpPr>
          <p:spPr>
            <a:xfrm>
              <a:off x="8321464" y="1328829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rzeczne (RW)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8 020 działań </a:t>
              </a:r>
              <a:r>
                <a:rPr lang="pl-PL" altLang="pl-PL" sz="1000">
                  <a:solidFill>
                    <a:schemeClr val="bg1"/>
                  </a:solidFill>
                  <a:latin typeface="Roboto" panose="02000000000000000000" pitchFamily="2" charset="0"/>
                </a:rPr>
                <a:t>(74% wszystkich działań)</a:t>
              </a:r>
            </a:p>
          </p:txBody>
        </p:sp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6D05ED32-678B-4DA9-8C3F-FA7B982F243A}"/>
                </a:ext>
              </a:extLst>
            </p:cNvPr>
            <p:cNvSpPr/>
            <p:nvPr/>
          </p:nvSpPr>
          <p:spPr>
            <a:xfrm>
              <a:off x="10053637" y="1964548"/>
              <a:ext cx="1601554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zbiornikowe (RWr)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57 działań</a:t>
              </a:r>
              <a:endParaRPr lang="pl-PL" altLang="pl-PL" sz="100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5A721803-DE77-4A97-BE10-4E1928C6D87E}"/>
                </a:ext>
              </a:extLst>
            </p:cNvPr>
            <p:cNvSpPr/>
            <p:nvPr/>
          </p:nvSpPr>
          <p:spPr>
            <a:xfrm>
              <a:off x="8321464" y="2504835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jeziorne (LW)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2 398 działań </a:t>
              </a:r>
              <a:r>
                <a:rPr lang="pl-PL" altLang="pl-PL" sz="1000">
                  <a:solidFill>
                    <a:schemeClr val="bg1"/>
                  </a:solidFill>
                  <a:latin typeface="Roboto" panose="02000000000000000000" pitchFamily="2" charset="0"/>
                </a:rPr>
                <a:t>(22% wszystkich działań)</a:t>
              </a:r>
            </a:p>
          </p:txBody>
        </p:sp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CA3AB308-3361-48C2-BC9D-6C2EE6D281AD}"/>
                </a:ext>
              </a:extLst>
            </p:cNvPr>
            <p:cNvSpPr/>
            <p:nvPr/>
          </p:nvSpPr>
          <p:spPr>
            <a:xfrm>
              <a:off x="10053637" y="3489978"/>
              <a:ext cx="1601554" cy="679764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przybrzeżne i przejściowe (TW i CW)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70 działań</a:t>
              </a:r>
              <a:endParaRPr lang="pl-PL" altLang="pl-PL" sz="100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1F81C77A-F4D9-4B02-B2B1-4AA6584771FC}"/>
                </a:ext>
              </a:extLst>
            </p:cNvPr>
            <p:cNvSpPr/>
            <p:nvPr/>
          </p:nvSpPr>
          <p:spPr>
            <a:xfrm>
              <a:off x="8321464" y="4156528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jcwpd 274 działania</a:t>
              </a:r>
              <a:endParaRPr lang="pl-PL" altLang="pl-PL" sz="100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</p:grpSp>
      <p:pic>
        <p:nvPicPr>
          <p:cNvPr id="9219" name="Obraz 7">
            <a:extLst>
              <a:ext uri="{FF2B5EF4-FFF2-40B4-BE49-F238E27FC236}">
                <a16:creationId xmlns:a16="http://schemas.microsoft.com/office/drawing/2014/main" id="{9F7C3D18-D01A-491B-86B5-EC5CB50A3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Obraz 9">
            <a:extLst>
              <a:ext uri="{FF2B5EF4-FFF2-40B4-BE49-F238E27FC236}">
                <a16:creationId xmlns:a16="http://schemas.microsoft.com/office/drawing/2014/main" id="{FED14B45-AB80-4753-8563-0D4A49044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1B16EDA7-3AAC-4C99-9C57-AE57B3F9D168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2794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437" marB="4543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23" name="Obraz 9">
            <a:extLst>
              <a:ext uri="{FF2B5EF4-FFF2-40B4-BE49-F238E27FC236}">
                <a16:creationId xmlns:a16="http://schemas.microsoft.com/office/drawing/2014/main" id="{39187A97-65C4-4136-B5BF-0A5B11E5C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B9ACB14F-10C8-477B-A23A-5730CFA0D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0E63071-AD46-4265-84DE-B1587CD28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155700"/>
            <a:ext cx="7567613" cy="52482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opracowano łącznie 10 826 działań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których szacunkowy koszt określony został na ponad 9 mld zł.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pl-PL" altLang="pl-PL" sz="1400" dirty="0">
                <a:latin typeface="Arial" panose="020B0604020202020204" pitchFamily="34" charset="0"/>
                <a:ea typeface="Roboto" panose="02000000000000000000" pitchFamily="2" charset="0"/>
              </a:rPr>
              <a:t>Największy udział w kosztach zestawu działań mają działania podstawowe - 83%, pozostałe 17% stanowią działania uzupełniające. Największy udział w kosztach mają działania z zakresu gospodarki komunalnej i odpadami - 84%.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8020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3 877 działań; działania związane z gospodarką ściekową - 1 041 działań, przebudowa budowli piętrzących w zakresie zapewniającym ciągłość biologiczną i osiągnięcie celów środowiskowych - 636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57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16 działań; weryfikacja programu ochrony środowiska – 13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2398 działań.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68% działania podstawowe, 32% uzupełniające. Najliczniejszą grupę działań stanowią działania związane z poprawą warunków dla obszarów chronionych – 964 działania; weryfikacja programu ochrony środowiska oraz działania kontrolne i monitoringowe – 235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70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37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274 działania</a:t>
            </a:r>
            <a:r>
              <a:rPr lang="pl-PL" altLang="pl-PL" sz="1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 kategorii inne oraz gospodarka komunalna</a:t>
            </a:r>
            <a:r>
              <a:rPr lang="pl-PL" altLang="pl-PL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336850E1-74D6-40F9-8660-3A6BBEE03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9">
            <a:extLst>
              <a:ext uri="{FF2B5EF4-FFF2-40B4-BE49-F238E27FC236}">
                <a16:creationId xmlns:a16="http://schemas.microsoft.com/office/drawing/2014/main" id="{C00BBF1E-C863-4583-B599-EB45EAB0D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534">
            <a:extLst>
              <a:ext uri="{FF2B5EF4-FFF2-40B4-BE49-F238E27FC236}">
                <a16:creationId xmlns:a16="http://schemas.microsoft.com/office/drawing/2014/main" id="{71BF09E0-F105-4FC2-8F84-BD20FEF04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1820379"/>
            <a:ext cx="2381885" cy="338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2563" indent="-1825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Dla 123  jcwp RW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opracowano 976 działań naprawczych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(75% - działania podstawowe, 25% - uzupełniające).</a:t>
            </a:r>
          </a:p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Dla 122 jcwp LW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810 działań naprawczych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(66% – działania  podstawowe,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34% – uzupełniające)</a:t>
            </a:r>
          </a:p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Dla 6  jcwpd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opracowano 33 działań naprawczych (46% – działania podstawowe, 54% – uzupełniające)</a:t>
            </a:r>
          </a:p>
        </p:txBody>
      </p:sp>
      <p:pic>
        <p:nvPicPr>
          <p:cNvPr id="11269" name="Obraz 9">
            <a:extLst>
              <a:ext uri="{FF2B5EF4-FFF2-40B4-BE49-F238E27FC236}">
                <a16:creationId xmlns:a16="http://schemas.microsoft.com/office/drawing/2014/main" id="{D454C0CB-49A3-4A8C-9833-1C6444952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pole tekstowe 1">
            <a:extLst>
              <a:ext uri="{FF2B5EF4-FFF2-40B4-BE49-F238E27FC236}">
                <a16:creationId xmlns:a16="http://schemas.microsoft.com/office/drawing/2014/main" id="{CD760FE9-EA4A-4C02-8784-9A2AE27D6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</a:t>
            </a:r>
            <a:r>
              <a:rPr lang="pl-PL" altLang="pl-PL" sz="1800" b="1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Noteci</a:t>
            </a: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C0A661A1-63EE-4425-BF1A-287FCA3A4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225" y="5634038"/>
            <a:ext cx="56515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 ogólna – jcwp</a:t>
            </a:r>
            <a:r>
              <a:rPr lang="pl-PL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 </a:t>
            </a:r>
            <a:r>
              <a:rPr lang="en-US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zestawami działań – </a:t>
            </a:r>
            <a:r>
              <a:rPr lang="pl-PL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Noteci</a:t>
            </a:r>
            <a:endParaRPr lang="en-US" altLang="pl-PL" sz="800">
              <a:solidFill>
                <a:srgbClr val="2F5597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pl-PL" sz="80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1272" name="pole tekstowe 10">
            <a:extLst>
              <a:ext uri="{FF2B5EF4-FFF2-40B4-BE49-F238E27FC236}">
                <a16:creationId xmlns:a16="http://schemas.microsoft.com/office/drawing/2014/main" id="{012960AD-4B93-4753-9A9B-99ECD9AE4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6975"/>
            <a:ext cx="1181576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400" b="1" dirty="0">
                <a:solidFill>
                  <a:srgbClr val="2F5597"/>
                </a:solidFill>
                <a:latin typeface="Arial" panose="020B0604020202020204" pitchFamily="34" charset="0"/>
              </a:rPr>
              <a:t>Noteci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</a:rPr>
              <a:t>opracowano zestawy naprawcze działań dla 251 jcw </a:t>
            </a:r>
            <a:r>
              <a:rPr lang="pl-PL" altLang="pl-PL" sz="1300" dirty="0">
                <a:latin typeface="Roboto" panose="02000000000000000000" pitchFamily="2" charset="0"/>
              </a:rPr>
              <a:t>(82% wszystkich jcw): łącznie 1819 działań: 1278 działania podstawowe, 541 działań uzupełniających). Dla wszystkich jcw obowiązują działania z katalogu krajowego.</a:t>
            </a:r>
          </a:p>
        </p:txBody>
      </p:sp>
      <p:sp>
        <p:nvSpPr>
          <p:cNvPr id="11273" name="Rectangle 9">
            <a:extLst>
              <a:ext uri="{FF2B5EF4-FFF2-40B4-BE49-F238E27FC236}">
                <a16:creationId xmlns:a16="http://schemas.microsoft.com/office/drawing/2014/main" id="{D264D83F-F850-4848-8A6C-ACB4406A3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" y="5614988"/>
            <a:ext cx="56515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 ogólna – jcwp</a:t>
            </a:r>
            <a:r>
              <a:rPr lang="pl-PL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zestawami działań</a:t>
            </a:r>
            <a:r>
              <a:rPr lang="pl-PL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Noteci</a:t>
            </a:r>
            <a:endParaRPr lang="en-US" altLang="pl-PL" sz="800">
              <a:solidFill>
                <a:srgbClr val="2F5597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8865ADB-2C75-447B-9D6F-853D3765F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38" y="1698625"/>
            <a:ext cx="4657978" cy="4236482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013EC63D-3862-4215-ADD0-116DE8A69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430" y="1698625"/>
            <a:ext cx="4657978" cy="42364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89F5AFB2-B7CB-438E-A707-29D289EE4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BCB5063-A025-4AC1-BD25-0D6364623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pole tekstowe 1">
            <a:extLst>
              <a:ext uri="{FF2B5EF4-FFF2-40B4-BE49-F238E27FC236}">
                <a16:creationId xmlns:a16="http://schemas.microsoft.com/office/drawing/2014/main" id="{5BEEAE63-9052-41E4-8F02-93CA66770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</a:t>
            </a:r>
            <a:r>
              <a:rPr lang="pl-PL" altLang="pl-PL" sz="1800" b="1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Noteci</a:t>
            </a:r>
          </a:p>
        </p:txBody>
      </p:sp>
      <p:sp>
        <p:nvSpPr>
          <p:cNvPr id="13317" name="pole tekstowe 12">
            <a:extLst>
              <a:ext uri="{FF2B5EF4-FFF2-40B4-BE49-F238E27FC236}">
                <a16:creationId xmlns:a16="http://schemas.microsoft.com/office/drawing/2014/main" id="{AD880112-B448-42EF-B97C-CF5483487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33671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(łącznie wszystkie kategorie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74764EA1-15C6-44E6-A1E5-FF933EEE1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49244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– 594 603,22 tys. zł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(łącznie wszystkie kategorie jcwp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69EF824F-7411-4BD2-8970-EB6AE2A34057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A1A8A8D-D5A0-49A7-B5E4-AEFB96C4B80D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13321" name="Obraz 15">
            <a:extLst>
              <a:ext uri="{FF2B5EF4-FFF2-40B4-BE49-F238E27FC236}">
                <a16:creationId xmlns:a16="http://schemas.microsoft.com/office/drawing/2014/main" id="{E87813B1-960E-4486-BDE9-A4704972B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15212CE6-A600-41AF-A518-51A95A2497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824727"/>
              </p:ext>
            </p:extLst>
          </p:nvPr>
        </p:nvGraphicFramePr>
        <p:xfrm>
          <a:off x="377217" y="2165350"/>
          <a:ext cx="5974977" cy="35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2C14D69C-E09A-491C-A817-91C69A9D3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33D0513C-D2F6-4353-BD41-02C5870C6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pole tekstowe 1">
            <a:extLst>
              <a:ext uri="{FF2B5EF4-FFF2-40B4-BE49-F238E27FC236}">
                <a16:creationId xmlns:a16="http://schemas.microsoft.com/office/drawing/2014/main" id="{2ABA22DE-5580-4D38-80B9-4B6FEDA00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 Noteci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D832B97C-0512-4CBB-8D3A-618430C4F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6404317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(łącznie wszystkie kategorie jcwp – region wodny)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9E4529AC-6871-49B3-B0E9-0000D4EA45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3079671"/>
              </p:ext>
            </p:extLst>
          </p:nvPr>
        </p:nvGraphicFramePr>
        <p:xfrm>
          <a:off x="1862257" y="1808309"/>
          <a:ext cx="8624801" cy="426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7EA5A067-3971-4C39-92DA-A49871C33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07CF8AB-65DF-4CD9-84CD-C00C92653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pole tekstowe 1">
            <a:extLst>
              <a:ext uri="{FF2B5EF4-FFF2-40B4-BE49-F238E27FC236}">
                <a16:creationId xmlns:a16="http://schemas.microsoft.com/office/drawing/2014/main" id="{2A1DCBCE-46A8-44BF-ACAF-3E7DCC991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Noteci</a:t>
            </a:r>
          </a:p>
        </p:txBody>
      </p:sp>
      <p:sp>
        <p:nvSpPr>
          <p:cNvPr id="190469" name="Text Box 5">
            <a:extLst>
              <a:ext uri="{FF2B5EF4-FFF2-40B4-BE49-F238E27FC236}">
                <a16:creationId xmlns:a16="http://schemas.microsoft.com/office/drawing/2014/main" id="{0E5D671B-2181-49FB-B983-2B19E8181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75" y="5957888"/>
            <a:ext cx="2652713" cy="2460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pl-PL" alt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Załącznik 7.3 </a:t>
            </a:r>
            <a:r>
              <a:rPr lang="pl-PL" alt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Zestaw_działań_RW_ODOdra</a:t>
            </a:r>
            <a:endParaRPr lang="pl-PL" altLang="pl-PL" sz="10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7414" name="Picture 7">
            <a:extLst>
              <a:ext uri="{FF2B5EF4-FFF2-40B4-BE49-F238E27FC236}">
                <a16:creationId xmlns:a16="http://schemas.microsoft.com/office/drawing/2014/main" id="{98EA7B03-C6AC-4C66-80C8-15F1903F9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r="2258" b="15907"/>
          <a:stretch>
            <a:fillRect/>
          </a:stretch>
        </p:blipFill>
        <p:spPr bwMode="auto">
          <a:xfrm>
            <a:off x="1162843" y="1184039"/>
            <a:ext cx="9866313" cy="480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95EC3DF6-52FB-4919-B29D-9ABD14B02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9E7E237A-D649-427A-BC43-D6930D944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pole tekstowe 1">
            <a:extLst>
              <a:ext uri="{FF2B5EF4-FFF2-40B4-BE49-F238E27FC236}">
                <a16:creationId xmlns:a16="http://schemas.microsoft.com/office/drawing/2014/main" id="{9BDA0C78-AABF-4477-BBF8-9A0D32F35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417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Noteci</a:t>
            </a:r>
          </a:p>
        </p:txBody>
      </p:sp>
      <p:sp>
        <p:nvSpPr>
          <p:cNvPr id="19461" name="Text Box 33">
            <a:extLst>
              <a:ext uri="{FF2B5EF4-FFF2-40B4-BE49-F238E27FC236}">
                <a16:creationId xmlns:a16="http://schemas.microsoft.com/office/drawing/2014/main" id="{82F45525-29A0-45F9-8657-D1829AF62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2805113"/>
            <a:ext cx="70008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rzeczne RW</a:t>
            </a:r>
          </a:p>
        </p:txBody>
      </p:sp>
      <p:sp>
        <p:nvSpPr>
          <p:cNvPr id="19462" name="Text Box 35">
            <a:extLst>
              <a:ext uri="{FF2B5EF4-FFF2-40B4-BE49-F238E27FC236}">
                <a16:creationId xmlns:a16="http://schemas.microsoft.com/office/drawing/2014/main" id="{0B15A492-99D2-42C3-A01D-73406B82B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117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Noteci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dla 123 jcwp RW opracowano 976 działań naprawczych, z czego 349 to działania nietechniczne,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186 techniczne, 441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52 %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25 %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(RWHM)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21 %, zaś 2 %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 (RWH).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11A7DB31-F63B-4C87-8579-181CB6E07A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496061"/>
              </p:ext>
            </p:extLst>
          </p:nvPr>
        </p:nvGraphicFramePr>
        <p:xfrm>
          <a:off x="3918155" y="3188495"/>
          <a:ext cx="4572000" cy="2673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pole tekstowe 1">
            <a:extLst>
              <a:ext uri="{FF2B5EF4-FFF2-40B4-BE49-F238E27FC236}">
                <a16:creationId xmlns:a16="http://schemas.microsoft.com/office/drawing/2014/main" id="{043C5E13-68A0-422E-8DB7-880931DD1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81062"/>
            <a:ext cx="11315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Noteci 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przykład jcwp Noteć od Kanału Warta-Gopło do Noteci Zachodniej</a:t>
            </a:r>
          </a:p>
        </p:txBody>
      </p:sp>
      <p:pic>
        <p:nvPicPr>
          <p:cNvPr id="21506" name="Obraz 7">
            <a:extLst>
              <a:ext uri="{FF2B5EF4-FFF2-40B4-BE49-F238E27FC236}">
                <a16:creationId xmlns:a16="http://schemas.microsoft.com/office/drawing/2014/main" id="{12B7D79E-3548-498D-8342-9135FBAB5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93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A91C4A80-2779-4110-A68D-90BF023F4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5F7D3BE7-FB45-4E35-A120-C314F79D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3481389"/>
            <a:ext cx="11652250" cy="25241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Działania uzupełniające 5  w tym: 4 nietechnicznych, 1 techniczne</a:t>
            </a:r>
          </a:p>
        </p:txBody>
      </p:sp>
      <p:graphicFrame>
        <p:nvGraphicFramePr>
          <p:cNvPr id="32830" name="Group 62">
            <a:extLst>
              <a:ext uri="{FF2B5EF4-FFF2-40B4-BE49-F238E27FC236}">
                <a16:creationId xmlns:a16="http://schemas.microsoft.com/office/drawing/2014/main" id="{D8529840-2624-4D4F-B563-3A0B014E2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941517"/>
              </p:ext>
            </p:extLst>
          </p:nvPr>
        </p:nvGraphicFramePr>
        <p:xfrm>
          <a:off x="207963" y="3906838"/>
          <a:ext cx="11679237" cy="1514476"/>
        </p:xfrm>
        <a:graphic>
          <a:graphicData uri="http://schemas.openxmlformats.org/drawingml/2006/table">
            <a:tbl>
              <a:tblPr/>
              <a:tblGrid>
                <a:gridCol w="580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2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942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RWH</a:t>
                      </a:r>
                    </a:p>
                  </a:txBody>
                  <a:tcPr marL="9526" marR="9526" marT="95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RWHM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endParaRPr kumimoji="0" lang="pl-PL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6" marR="9526" marT="95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0534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pozwoleń wodnoprawnych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sieci monitoringu przepływu w rzekach zagrożonych znaczącym zmniejszeniem przepływów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wariantowej analizy sposobu udrożnienia budowli piętrzących na cieku wraz ze wskazaniem wariantu do realizacji oraz opracowaniem dokumentacji projektowej.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wybranego wariantu udrożnienia cieku - działanie inwestycyjne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realizacji wymogów dla rzek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2808" name="Group 40">
            <a:extLst>
              <a:ext uri="{FF2B5EF4-FFF2-40B4-BE49-F238E27FC236}">
                <a16:creationId xmlns:a16="http://schemas.microsoft.com/office/drawing/2014/main" id="{A6C1D3C6-DD8D-48C3-8293-8162527E9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680941"/>
              </p:ext>
            </p:extLst>
          </p:nvPr>
        </p:nvGraphicFramePr>
        <p:xfrm>
          <a:off x="219075" y="1695450"/>
          <a:ext cx="11652250" cy="1514476"/>
        </p:xfrm>
        <a:graphic>
          <a:graphicData uri="http://schemas.openxmlformats.org/drawingml/2006/table">
            <a:tbl>
              <a:tblPr/>
              <a:tblGrid>
                <a:gridCol w="1266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4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2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64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Noteć od Kanału Warta-Gopło do Noteci Zachodniej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RW6000111881999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SZCW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BIO_HM, BIO_FIZ, FIZ, CHEM, OCH, 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Noteć od Kanału Warta-Gopło do Noteci Zachodniej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C2649A0D-4688-40CB-8480-A7F134725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64700CCE-FD9C-432F-A565-EEAC35CF8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9487220D-B50A-40DB-81E5-38DB95DDE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1706153"/>
            <a:ext cx="11269663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</a:rPr>
              <a:t>Działania podstawowe: 5 w tym 4 technicznych, 1 nietechniczne</a:t>
            </a:r>
          </a:p>
        </p:txBody>
      </p:sp>
      <p:graphicFrame>
        <p:nvGraphicFramePr>
          <p:cNvPr id="34860" name="Group 44">
            <a:extLst>
              <a:ext uri="{FF2B5EF4-FFF2-40B4-BE49-F238E27FC236}">
                <a16:creationId xmlns:a16="http://schemas.microsoft.com/office/drawing/2014/main" id="{3D616CF1-FCB5-42C9-8060-37DA5DB56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59131"/>
              </p:ext>
            </p:extLst>
          </p:nvPr>
        </p:nvGraphicFramePr>
        <p:xfrm>
          <a:off x="349250" y="2278063"/>
          <a:ext cx="11269663" cy="2817812"/>
        </p:xfrm>
        <a:graphic>
          <a:graphicData uri="http://schemas.openxmlformats.org/drawingml/2006/table">
            <a:tbl>
              <a:tblPr/>
              <a:tblGrid>
                <a:gridCol w="584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9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RWHM (1 dział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nie)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RWP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działania)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4887">
                <a:tc>
                  <a:txBody>
                    <a:bodyPr/>
                    <a:lstStyle>
                      <a:lvl1pPr marL="457200" indent="-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Realizacja działań naprawczych dla obszarów chronionych w zakresie utrzymania naturalnego charakteru koryta: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Rozpoznanie zasadności, a w przypadku jej stwierdzenia wprowadzenie w PZO/PO działań dot. wskazań obejmujących: zakres prac utrzymaniowych (modyfikacja, zaniechanie, prowadzenie prac zgodnie z katalogiem dobrych praktyk prac utrzymaniowych itp.), wprowadzenie modyfikacji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renaturyzujących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w ramach prac utrzymaniowych wg katalogu KPRWP, poprawę warunków siedliskowych w korycie, odtwarzanie siedlisk w korycie i strefie brzegowej w ramach prac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renaturyzacyjnych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wg KPRWP (zgodnie z celami środowiskowymi dla obszaru chronionego, adekwatnie do natężenia istniejącej presji) (Nadgoplański Park Tysiąclecia) 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Realizacja Krajowego Programu Oczyszczania Ścieków Komunalnych (4 d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iałania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):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Przebudowa sieci kanalizacyjnej w ul. Sikorskiego i Alei Kopernika w Inowrocławiu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Budowa sieci kanalizacji sanitarnej w Radziejowie IV etap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Modernizacja sieci kanalizacji sanitarnej w Radziejowie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Modernizacja części osadowej oczyszczalni ścieków w aglomeracji Inowrocław w celu poprawy jakości odprowadzanych ścieków (ID oczyszczalni: PLKP0070)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pole tekstowe 1">
            <a:extLst>
              <a:ext uri="{FF2B5EF4-FFF2-40B4-BE49-F238E27FC236}">
                <a16:creationId xmlns:a16="http://schemas.microsoft.com/office/drawing/2014/main" id="{35605519-EF6D-4DB7-9E30-19A7F9D3B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81062"/>
            <a:ext cx="11315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Noteci 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przykład jcwp Noteć od Kanału Warta-Gopło do Noteci Zachodniej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F86FDD98-872A-4BB0-B149-ABDBE29DC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D3193A4A-2302-4F20-98AE-395021D0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pole tekstowe 1">
            <a:extLst>
              <a:ext uri="{FF2B5EF4-FFF2-40B4-BE49-F238E27FC236}">
                <a16:creationId xmlns:a16="http://schemas.microsoft.com/office/drawing/2014/main" id="{2C65A080-3EBF-40E4-B1A5-C472639CD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9029"/>
            <a:ext cx="1163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Noteci – działania w zakresie ciągłości biologicznej jcwp</a:t>
            </a:r>
          </a:p>
        </p:txBody>
      </p:sp>
      <p:sp>
        <p:nvSpPr>
          <p:cNvPr id="25605" name="Text Box 15">
            <a:extLst>
              <a:ext uri="{FF2B5EF4-FFF2-40B4-BE49-F238E27FC236}">
                <a16:creationId xmlns:a16="http://schemas.microsoft.com/office/drawing/2014/main" id="{4687C168-4238-44F8-9704-B0758BD34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232400"/>
            <a:ext cx="363696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Załącznik nr 1 do Zestawu działań_Wykaz działań dla budowli_Odra</a:t>
            </a: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042027B6-959B-47FE-8798-B289C7F8C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6" y="1916112"/>
            <a:ext cx="3712190" cy="35163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 do zestawu działań: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budowli_Odra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(np. czy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25607" name="Picture 9">
            <a:extLst>
              <a:ext uri="{FF2B5EF4-FFF2-40B4-BE49-F238E27FC236}">
                <a16:creationId xmlns:a16="http://schemas.microsoft.com/office/drawing/2014/main" id="{0671202F-813F-42AB-8680-EF3B640ED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" b="23090"/>
          <a:stretch>
            <a:fillRect/>
          </a:stretch>
        </p:blipFill>
        <p:spPr bwMode="auto">
          <a:xfrm>
            <a:off x="4267200" y="1822450"/>
            <a:ext cx="7770813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3" name="Grupa 4">
            <a:extLst>
              <a:ext uri="{FF2B5EF4-FFF2-40B4-BE49-F238E27FC236}">
                <a16:creationId xmlns:a16="http://schemas.microsoft.com/office/drawing/2014/main" id="{778DFBBD-1B69-455B-80BC-3FF69E436F50}"/>
              </a:ext>
            </a:extLst>
          </p:cNvPr>
          <p:cNvGrpSpPr>
            <a:grpSpLocks/>
          </p:cNvGrpSpPr>
          <p:nvPr/>
        </p:nvGrpSpPr>
        <p:grpSpPr bwMode="auto">
          <a:xfrm>
            <a:off x="430418" y="1848384"/>
            <a:ext cx="6361211" cy="2647997"/>
            <a:chOff x="469149" y="1806724"/>
            <a:chExt cx="6361326" cy="2647487"/>
          </a:xfrm>
        </p:grpSpPr>
        <p:pic>
          <p:nvPicPr>
            <p:cNvPr id="27659" name="Picture 2" descr="Znaczniki podłogowe strzałka | Dla Przemysłu">
              <a:extLst>
                <a:ext uri="{FF2B5EF4-FFF2-40B4-BE49-F238E27FC236}">
                  <a16:creationId xmlns:a16="http://schemas.microsoft.com/office/drawing/2014/main" id="{64351850-4B97-4873-BCC9-3359CAD65E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5296676" y="1806724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2" descr="Znaczniki podłogowe strzałka | Dla Przemysłu">
              <a:extLst>
                <a:ext uri="{FF2B5EF4-FFF2-40B4-BE49-F238E27FC236}">
                  <a16:creationId xmlns:a16="http://schemas.microsoft.com/office/drawing/2014/main" id="{32B8F7B3-D0DE-48F6-BC5A-1BF13EA7F9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6134833" y="4157030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2" descr="Znaczniki podłogowe strzałka | Dla Przemysłu">
              <a:extLst>
                <a:ext uri="{FF2B5EF4-FFF2-40B4-BE49-F238E27FC236}">
                  <a16:creationId xmlns:a16="http://schemas.microsoft.com/office/drawing/2014/main" id="{9392DFD5-B451-4828-89B2-92FCBDB61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469149" y="3796251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Picture 2" descr="Znaczniki podłogowe strzałka | Dla Przemysłu">
              <a:extLst>
                <a:ext uri="{FF2B5EF4-FFF2-40B4-BE49-F238E27FC236}">
                  <a16:creationId xmlns:a16="http://schemas.microsoft.com/office/drawing/2014/main" id="{D55D1270-FEA7-449C-AF39-B60FCAFFE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4948855" y="3189252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8" name="Picture 2" descr="Znaczniki podłogowe strzałka | Dla Przemysłu">
              <a:extLst>
                <a:ext uri="{FF2B5EF4-FFF2-40B4-BE49-F238E27FC236}">
                  <a16:creationId xmlns:a16="http://schemas.microsoft.com/office/drawing/2014/main" id="{C5EE9B3D-91A6-4793-B897-4DC3B4900A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1722773" y="2596050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54" name="Prostokąt 2">
            <a:extLst>
              <a:ext uri="{FF2B5EF4-FFF2-40B4-BE49-F238E27FC236}">
                <a16:creationId xmlns:a16="http://schemas.microsoft.com/office/drawing/2014/main" id="{B088B086-8D8D-4600-82C6-4C2A4E4C6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" y="1375875"/>
            <a:ext cx="7204075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Krok 1 Analiza informacji na temat budowli poprzecznych (baza HYMO, weryfikacja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ortofomap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, wyniki ankietyzacji):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pl-PL" altLang="en-US" sz="1300" b="1" dirty="0">
                <a:solidFill>
                  <a:srgbClr val="2F5597"/>
                </a:solidFill>
                <a:latin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300" b="1" dirty="0">
                <a:solidFill>
                  <a:srgbClr val="2F5597"/>
                </a:solidFill>
                <a:latin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pl-PL" altLang="en-US" sz="1300" b="1" dirty="0">
                <a:solidFill>
                  <a:srgbClr val="2F5597"/>
                </a:solidFill>
                <a:latin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endParaRPr lang="pl-PL" altLang="en-US" sz="1300" dirty="0">
              <a:latin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</a:rPr>
              <a:t>(RWHM_02.02, RWHM_02.03, RWHM_02.04).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endParaRPr lang="en-US" altLang="pl-PL" sz="1300" b="1" dirty="0">
              <a:latin typeface="Roboto" panose="02000000000000000000" pitchFamily="2" charset="0"/>
            </a:endParaRPr>
          </a:p>
        </p:txBody>
      </p:sp>
      <p:pic>
        <p:nvPicPr>
          <p:cNvPr id="27650" name="Obraz 7">
            <a:extLst>
              <a:ext uri="{FF2B5EF4-FFF2-40B4-BE49-F238E27FC236}">
                <a16:creationId xmlns:a16="http://schemas.microsoft.com/office/drawing/2014/main" id="{D30A2D8D-426E-4C19-86A3-B1FC00951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D7A7EA8B-BC66-40FA-A5D8-088050FF1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pole tekstowe 1">
            <a:extLst>
              <a:ext uri="{FF2B5EF4-FFF2-40B4-BE49-F238E27FC236}">
                <a16:creationId xmlns:a16="http://schemas.microsoft.com/office/drawing/2014/main" id="{36A3F399-7607-4AB5-A0E4-EBFC55D36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działania ukierunkowana na zapewnienie drożności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921E437-519F-4D40-A43C-4708D532D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083" y="1349417"/>
            <a:ext cx="4767917" cy="43364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Obraz 7">
            <a:extLst>
              <a:ext uri="{FF2B5EF4-FFF2-40B4-BE49-F238E27FC236}">
                <a16:creationId xmlns:a16="http://schemas.microsoft.com/office/drawing/2014/main" id="{C7086962-08E9-441F-A9C0-B62967CE0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Obraz 9">
            <a:extLst>
              <a:ext uri="{FF2B5EF4-FFF2-40B4-BE49-F238E27FC236}">
                <a16:creationId xmlns:a16="http://schemas.microsoft.com/office/drawing/2014/main" id="{327F5878-814A-4C2C-B52F-E6CB1B168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pole tekstowe 1">
            <a:extLst>
              <a:ext uri="{FF2B5EF4-FFF2-40B4-BE49-F238E27FC236}">
                <a16:creationId xmlns:a16="http://schemas.microsoft.com/office/drawing/2014/main" id="{B1371431-CE0D-495C-8AF2-760D51ECD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</a:t>
            </a:r>
            <a:r>
              <a:rPr lang="pl-PL" altLang="pl-PL" sz="1800" b="1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Noteci</a:t>
            </a:r>
          </a:p>
        </p:txBody>
      </p:sp>
      <p:sp>
        <p:nvSpPr>
          <p:cNvPr id="29701" name="pole tekstowe 12">
            <a:extLst>
              <a:ext uri="{FF2B5EF4-FFF2-40B4-BE49-F238E27FC236}">
                <a16:creationId xmlns:a16="http://schemas.microsoft.com/office/drawing/2014/main" id="{0FCFA04B-1B9F-4C5F-8799-F4D075273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3473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(jcwp RW)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9A8F5C1E-1A17-44B0-90E1-1C56A769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716213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RW – łącznie 579 602,98 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4D06F770-FCBF-486C-AC05-E552DADAA079}"/>
              </a:ext>
            </a:extLst>
          </p:cNvPr>
          <p:cNvSpPr/>
          <p:nvPr/>
        </p:nvSpPr>
        <p:spPr>
          <a:xfrm rot="5400000">
            <a:off x="8721725" y="3548856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AF69BBB-61A6-4142-B362-E89DFAD1F286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29705" name="Obraz 15">
            <a:extLst>
              <a:ext uri="{FF2B5EF4-FFF2-40B4-BE49-F238E27FC236}">
                <a16:creationId xmlns:a16="http://schemas.microsoft.com/office/drawing/2014/main" id="{46453E13-806C-4C2C-9BE7-201B3B8C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9295B2F7-FE40-4600-959B-AC2CB54608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0335409"/>
              </p:ext>
            </p:extLst>
          </p:nvPr>
        </p:nvGraphicFramePr>
        <p:xfrm>
          <a:off x="541338" y="2134908"/>
          <a:ext cx="5974977" cy="35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319B6FB4-91D2-496B-A04D-F8ACEB510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59EEEDC5-7280-484A-89EB-C38203D81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pole tekstowe 1">
            <a:extLst>
              <a:ext uri="{FF2B5EF4-FFF2-40B4-BE49-F238E27FC236}">
                <a16:creationId xmlns:a16="http://schemas.microsoft.com/office/drawing/2014/main" id="{801B67B8-7568-49CD-89D0-C229BEBE5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 Noteci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483706EB-0EBD-486E-8C3E-7246538D1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3646488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(jcwp RW)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95ADB893-A685-4E5A-8862-DBBB44A5BF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713328"/>
              </p:ext>
            </p:extLst>
          </p:nvPr>
        </p:nvGraphicFramePr>
        <p:xfrm>
          <a:off x="1872089" y="1731589"/>
          <a:ext cx="8624801" cy="426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7">
            <a:extLst>
              <a:ext uri="{FF2B5EF4-FFF2-40B4-BE49-F238E27FC236}">
                <a16:creationId xmlns:a16="http://schemas.microsoft.com/office/drawing/2014/main" id="{CAFAC27F-0662-4277-A994-AB481469C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Obraz 9">
            <a:extLst>
              <a:ext uri="{FF2B5EF4-FFF2-40B4-BE49-F238E27FC236}">
                <a16:creationId xmlns:a16="http://schemas.microsoft.com/office/drawing/2014/main" id="{09CAF1CF-40DB-4300-9648-3DCE0851B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E36DA698-0147-4C51-80ED-27C6E6CDE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- region wodny Noteci</a:t>
            </a:r>
          </a:p>
        </p:txBody>
      </p:sp>
      <p:sp>
        <p:nvSpPr>
          <p:cNvPr id="33797" name="Text Box 33">
            <a:extLst>
              <a:ext uri="{FF2B5EF4-FFF2-40B4-BE49-F238E27FC236}">
                <a16:creationId xmlns:a16="http://schemas.microsoft.com/office/drawing/2014/main" id="{5BBD7CCF-94C7-4E84-933E-AF6665610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822575"/>
            <a:ext cx="107362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jeziorne  LW</a:t>
            </a:r>
          </a:p>
        </p:txBody>
      </p:sp>
      <p:sp>
        <p:nvSpPr>
          <p:cNvPr id="33798" name="Text Box 35">
            <a:extLst>
              <a:ext uri="{FF2B5EF4-FFF2-40B4-BE49-F238E27FC236}">
                <a16:creationId xmlns:a16="http://schemas.microsoft.com/office/drawing/2014/main" id="{EDE268E9-BA58-40A9-9509-CAA0E6C25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Noteci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dla 122 jcwp LW opracowano 810 działań naprawczych, 471 to działania nietechniczne, 338 techniczne oraz 1 działanie nietechniczno/techniczne.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presji skumulowanych (LWC) 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stanowiących  48,6% wszystkich działań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presje fizykochemiczne i chemiczne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stanowią 49,1%, zaś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2%, 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presje hydrologiczne 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0,3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% wszystkich działań. 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6438CAA7-C6D0-4BB3-9E68-8D54E94B3E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337723"/>
              </p:ext>
            </p:extLst>
          </p:nvPr>
        </p:nvGraphicFramePr>
        <p:xfrm>
          <a:off x="3810000" y="3267933"/>
          <a:ext cx="4572000" cy="2716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A566D654-638A-401A-9544-0A25A6998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A73469B-DC52-46B5-B13C-B61EB4CB5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pole tekstowe 1">
            <a:extLst>
              <a:ext uri="{FF2B5EF4-FFF2-40B4-BE49-F238E27FC236}">
                <a16:creationId xmlns:a16="http://schemas.microsoft.com/office/drawing/2014/main" id="{0D0B33AD-DA76-40EC-9654-14AD74C72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Noteci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893A0A8C-5414-4641-A551-D3E8E4AA7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51579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2166389C-AF2C-401E-A94A-A38E4D72F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788" y="1320219"/>
            <a:ext cx="313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 sz="1800" dirty="0">
                <a:cs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100FC9ED-34F9-4EE3-8739-1689BBBE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5418138"/>
            <a:ext cx="5022850" cy="31591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Koszt realizacji działań jcwp LW– łącznie 15 000,24 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FA79E730-AD88-4D3A-87C4-CA0E9181B86D}"/>
              </a:ext>
            </a:extLst>
          </p:cNvPr>
          <p:cNvSpPr/>
          <p:nvPr/>
        </p:nvSpPr>
        <p:spPr>
          <a:xfrm>
            <a:off x="5448570" y="5390057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C7587A5-0551-4126-BA0A-8DD293106C71}"/>
              </a:ext>
            </a:extLst>
          </p:cNvPr>
          <p:cNvSpPr txBox="1"/>
          <p:nvPr/>
        </p:nvSpPr>
        <p:spPr>
          <a:xfrm>
            <a:off x="6387052" y="5034104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61DD4F12-CB4B-4F05-8C66-75CE2905AF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555050"/>
              </p:ext>
            </p:extLst>
          </p:nvPr>
        </p:nvGraphicFramePr>
        <p:xfrm>
          <a:off x="0" y="1870466"/>
          <a:ext cx="5317752" cy="3157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CF180504-EBBD-4BCF-8EA1-9CCD90236B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4049128"/>
              </p:ext>
            </p:extLst>
          </p:nvPr>
        </p:nvGraphicFramePr>
        <p:xfrm>
          <a:off x="5448570" y="1719879"/>
          <a:ext cx="6743430" cy="3235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Obraz 7">
            <a:extLst>
              <a:ext uri="{FF2B5EF4-FFF2-40B4-BE49-F238E27FC236}">
                <a16:creationId xmlns:a16="http://schemas.microsoft.com/office/drawing/2014/main" id="{3EFAA67A-31AC-4588-83B7-A04B4F810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Obraz 9">
            <a:extLst>
              <a:ext uri="{FF2B5EF4-FFF2-40B4-BE49-F238E27FC236}">
                <a16:creationId xmlns:a16="http://schemas.microsoft.com/office/drawing/2014/main" id="{AA970317-44ED-4B9A-ABAF-3C7469FAC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AF4BCF23-54AE-4511-A66C-91F5AEDA3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" y="3397250"/>
            <a:ext cx="7600950" cy="24606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Działania podstawowe: 3 działania podstawowe, nietechniczne 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775083D-64A7-4B42-90CD-BAA50D5E2B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550453"/>
              </p:ext>
            </p:extLst>
          </p:nvPr>
        </p:nvGraphicFramePr>
        <p:xfrm>
          <a:off x="360363" y="1514475"/>
          <a:ext cx="7580312" cy="1514476"/>
        </p:xfrm>
        <a:graphic>
          <a:graphicData uri="http://schemas.openxmlformats.org/drawingml/2006/table">
            <a:tbl>
              <a:tblPr/>
              <a:tblGrid>
                <a:gridCol w="823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 Jezioro Żnińskie Małe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LW10462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SZCW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hydromorfologii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 i biota)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 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Noteci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stanu na rok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(zły stan ekologiczny, stan, zły stan chemiczny)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914" name="Text Box 30">
            <a:extLst>
              <a:ext uri="{FF2B5EF4-FFF2-40B4-BE49-F238E27FC236}">
                <a16:creationId xmlns:a16="http://schemas.microsoft.com/office/drawing/2014/main" id="{C1FF2441-528E-44FC-AEB9-B6B8E275E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8225" y="3030538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Mapa jcwp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8E16ED5-9411-4180-A89C-DD2025083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704809"/>
              </p:ext>
            </p:extLst>
          </p:nvPr>
        </p:nvGraphicFramePr>
        <p:xfrm>
          <a:off x="360363" y="3979863"/>
          <a:ext cx="11414125" cy="207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6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892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LWC_11.01</a:t>
                      </a:r>
                    </a:p>
                  </a:txBody>
                  <a:tcPr marL="6949" marR="6949" marT="69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</a:t>
                      </a:r>
                    </a:p>
                  </a:txBody>
                  <a:tcPr marL="6949" marR="6949" marT="69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</a:t>
                      </a:r>
                    </a:p>
                  </a:txBody>
                  <a:tcPr marL="6949" marR="6949" marT="695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98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LWP_02.01</a:t>
                      </a:r>
                    </a:p>
                  </a:txBody>
                  <a:tcPr marL="6949" marR="6949" marT="69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stosowania środków ochrony roślin</a:t>
                      </a:r>
                    </a:p>
                  </a:txBody>
                  <a:tcPr marL="6949" marR="6949" marT="69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Prawidłowe stosowanie środków ochrony roślin dla zapewnienia ochrony zasobów wodnych przed zanieczyszczeniem</a:t>
                      </a:r>
                    </a:p>
                  </a:txBody>
                  <a:tcPr marL="6949" marR="6949" marT="695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71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6949" marR="6949" marT="69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</a:t>
                      </a:r>
                    </a:p>
                  </a:txBody>
                  <a:tcPr marL="6949" marR="6949" marT="69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pr.w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.) oraz wykonanie przeglądów pozwoleń wodnoprawnych (na podstawie art. 416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pr.w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.).</a:t>
                      </a:r>
                    </a:p>
                  </a:txBody>
                  <a:tcPr marL="6949" marR="6949" marT="695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933" name="pole tekstowe 1">
            <a:extLst>
              <a:ext uri="{FF2B5EF4-FFF2-40B4-BE49-F238E27FC236}">
                <a16:creationId xmlns:a16="http://schemas.microsoft.com/office/drawing/2014/main" id="{C15C5AA0-A42B-4E6E-BB6D-4D3D2FE4D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798513"/>
            <a:ext cx="1052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Noteci – przykład: Jezioro Żnińskie Małe</a:t>
            </a:r>
          </a:p>
        </p:txBody>
      </p:sp>
      <p:pic>
        <p:nvPicPr>
          <p:cNvPr id="37934" name="Obraz 1">
            <a:extLst>
              <a:ext uri="{FF2B5EF4-FFF2-40B4-BE49-F238E27FC236}">
                <a16:creationId xmlns:a16="http://schemas.microsoft.com/office/drawing/2014/main" id="{C936E478-EE01-409D-93AE-C951C8AD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513" y="717550"/>
            <a:ext cx="31591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Obraz 7">
            <a:extLst>
              <a:ext uri="{FF2B5EF4-FFF2-40B4-BE49-F238E27FC236}">
                <a16:creationId xmlns:a16="http://schemas.microsoft.com/office/drawing/2014/main" id="{CB068136-5116-4FE3-96B7-6A459B33C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Obraz 9">
            <a:extLst>
              <a:ext uri="{FF2B5EF4-FFF2-40B4-BE49-F238E27FC236}">
                <a16:creationId xmlns:a16="http://schemas.microsoft.com/office/drawing/2014/main" id="{658A9D75-DACE-4F67-8E36-839F9B04E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50EAC793-1ED5-43F0-8CAF-026CD51A9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665" y="1399203"/>
            <a:ext cx="7600950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Działania uzupełniające: 5 działań uzupełniających, 1 techniczne oraz 4 nietechniczne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0DB3EC2-ED35-4137-8B9C-65323B817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242787"/>
              </p:ext>
            </p:extLst>
          </p:nvPr>
        </p:nvGraphicFramePr>
        <p:xfrm>
          <a:off x="345665" y="1808161"/>
          <a:ext cx="11315699" cy="3816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5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5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2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02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LWC_01.01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Opracowanie nowego  indywidualnego programu rekultywacji jezior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Opracowanie indywidualnego programu rekultywacji </a:t>
                      </a:r>
                      <a:r>
                        <a:rPr kumimoji="0" lang="pl-PL" sz="1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, dla których potrzeba rekultywacji została wskazana w dokumentach odrębnych lub wynika z aktualnego stanu ekologicznego  </a:t>
                      </a:r>
                      <a:r>
                        <a:rPr kumimoji="0" lang="pl-PL" sz="1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6021" marR="6021" marT="60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89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LWC_01.02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Wdrożenie nowego indywidualnego programu rekultywacji jezior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Wdrożenie indywidualnego programu rekultywacji </a:t>
                      </a:r>
                      <a:r>
                        <a:rPr kumimoji="0" lang="pl-PL" sz="1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, dla których opracowano Program rekultywacji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6021" marR="6021" marT="60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14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LWC_12.01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procesów rekultywacji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i monitoring przebiegu i skuteczności działań rekultywacyjnych realizowanych w ramach działań LWC_01.(01-04) 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6021" marR="6021" marT="60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138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LWP_01.01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Ograniczenie zanieczyszczenia jezior związkami biogennymi pochodzącymi z rolnictwa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Promocja działań wynikające ze zbioru zaleceń dobrych praktyk rolniczych dotyczących ograniczenia zanieczyszczenia związkami azotu i fosforu, w tym w szczególności działania ograniczające migrację biogenów wraz ze spływem powierzchniowym oraz działania wynikające z Kodeksu doradczego dobrej praktyki rolniczej dotyczącej ograniczenia emisji amoniaku. Działania doradcze ukierunkowane są na: doradztwo technologiczne, pomoc rolnikom w ubieganiu się o przyznanie pomocy finansowej ze środków pochodzących z funduszy UE lub innych instytucji krajowych i zagranicznych. Działania edukacyjne dotyczące właściwego sposobu stosowania środków ochrony roślin (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pestydcydów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6021" marR="6021" marT="60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89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jcwp</a:t>
                      </a:r>
                    </a:p>
                  </a:txBody>
                  <a:tcPr marL="6021" marR="6021" marT="60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6021" marR="6021" marT="60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973" name="pole tekstowe 1">
            <a:extLst>
              <a:ext uri="{FF2B5EF4-FFF2-40B4-BE49-F238E27FC236}">
                <a16:creationId xmlns:a16="http://schemas.microsoft.com/office/drawing/2014/main" id="{9C70DEE9-EDE4-4A93-BA0C-F2BF286D5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798513"/>
            <a:ext cx="1052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Noteci – przykład: Jezioro Żnińskie Małe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Obraz 7">
            <a:extLst>
              <a:ext uri="{FF2B5EF4-FFF2-40B4-BE49-F238E27FC236}">
                <a16:creationId xmlns:a16="http://schemas.microsoft.com/office/drawing/2014/main" id="{8AE96804-8B02-4F68-9E1F-F030128C1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Obraz 9">
            <a:extLst>
              <a:ext uri="{FF2B5EF4-FFF2-40B4-BE49-F238E27FC236}">
                <a16:creationId xmlns:a16="http://schemas.microsoft.com/office/drawing/2014/main" id="{DA02168D-A36F-4AF3-A77E-86752467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10">
            <a:extLst>
              <a:ext uri="{FF2B5EF4-FFF2-40B4-BE49-F238E27FC236}">
                <a16:creationId xmlns:a16="http://schemas.microsoft.com/office/drawing/2014/main" id="{61FEB6F3-26FF-4C70-810D-C39465165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3363" y="904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pic>
        <p:nvPicPr>
          <p:cNvPr id="41989" name="Obraz 22">
            <a:extLst>
              <a:ext uri="{FF2B5EF4-FFF2-40B4-BE49-F238E27FC236}">
                <a16:creationId xmlns:a16="http://schemas.microsoft.com/office/drawing/2014/main" id="{CBB52EF1-6EA5-4503-9AC8-3EF8E977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600075"/>
            <a:ext cx="545782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Rectangle 11">
            <a:extLst>
              <a:ext uri="{FF2B5EF4-FFF2-40B4-BE49-F238E27FC236}">
                <a16:creationId xmlns:a16="http://schemas.microsoft.com/office/drawing/2014/main" id="{3181B14C-F918-4345-923C-12D74F362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3363" y="6310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>
                <a:solidFill>
                  <a:srgbClr val="1F497D"/>
                </a:solidFill>
                <a:cs typeface="Times New Roman" panose="02020603050405020304" pitchFamily="18" charset="0"/>
              </a:rPr>
              <a:t>Rys.  6. Przestrzenny rozkład zinwentaryzowanych presji hydromorfologicznych</a:t>
            </a: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41991" name="pole tekstowe 13">
            <a:extLst>
              <a:ext uri="{FF2B5EF4-FFF2-40B4-BE49-F238E27FC236}">
                <a16:creationId xmlns:a16="http://schemas.microsoft.com/office/drawing/2014/main" id="{10F6A054-51E3-4F9F-89FB-5C2991DE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9325" y="5942013"/>
            <a:ext cx="11271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>
                <a:latin typeface="Arial" panose="020B0604020202020204" pitchFamily="34" charset="0"/>
              </a:rPr>
              <a:t>ŻRÓDŁO”KPRWP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3CF19A60-DE88-4F26-B8C3-A8112A8E1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9B5D1CA9-2116-4E0C-8EEE-EC02A2925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529896C-6584-4FBF-9EC4-909C92918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115636"/>
              </p:ext>
            </p:extLst>
          </p:nvPr>
        </p:nvGraphicFramePr>
        <p:xfrm>
          <a:off x="257175" y="1135063"/>
          <a:ext cx="11585575" cy="5041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1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54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Kod działania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Działanie wg katalogu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Propozycje działań wynikające z pilotażu  - opis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2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JU1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Zaniechanie wykaszania roślin z brzegów śródlądowych wód powierzchniowych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Utrzymanie strefy buforowej w obecnej szerokości wzdłuż południowo-wschodniego brzegu jeziora (przy zlewni rolniczej)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95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Zaniechanie wykaszania roślinności w Gąsawce na odcinku między jeziorami Żnińskim Małym i </a:t>
                      </a:r>
                      <a:r>
                        <a:rPr lang="pl-PL" sz="900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Skarbieńskim</a:t>
                      </a: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 ciągu lata. Wykoszenie tej roślinności we wrześniu lub październiku i usunięcie poza zlewnię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JU2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Wykaszanie nadmiernie rozwijającej się roślinności w litoralu jezior, usuwanie wyciętej biomasy poza jezioro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Koszenie trzciny z lodu, co drugi rok na ok. połowie linii brzegowej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JU4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Aktywne kształtowanie mozaiki warunków świetlnych, struktury brzegów i stref buforowych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Uzupełnienie stref buforowych z ziołoroślami wysokimi lub roślinnością średnią i wysoką w bezpośrednim sąsiedztwie gruntów ornych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03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JD1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Nasadzanie zgodnych z siedliskiem gatunków drzew i krzewów w strefie brzegowej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Nasadzenie pasa drzew i krzewów o szerokości 10 m wzdłuż Gąsawki między jeziorami Żnińskie Małe i </a:t>
                      </a:r>
                      <a:r>
                        <a:rPr lang="pl-PL" sz="900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Skarbieńskie</a:t>
                      </a: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w miejscach, gdzie pola sąsiadują z rzeką.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88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Nasadzenia pasa drzew i krzewów na odcinkach brzegów jeziora, sąsiadujących z gruntami ornymi  pozbawionych naturalnej strefy buforowej, lub gdy strefa ta jest niewystarczająca z uwagi na morfologie (duże nachylenia skarp brzegowych)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3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Nasadzenie pasa drzew i krzewów o szerokości 5 m izolującego jezioro od dochodzących do jeziora działek budowlanych, wykorzystywanych rekreacyjnie (NW brzeg jeziora)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JD2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Zastosowanie fitobarier (stref sedymentacyjno-biofiltracyjnych) w obrębie misy jeziornej i na odcinkach ujściowych cieków do jeziora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Bariera ze słomy jęczmiennej przy ujściu Gąsawki z Jeziora </a:t>
                      </a:r>
                      <a:r>
                        <a:rPr lang="pl-PL" sz="900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Skarbieńskiego</a:t>
                      </a: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(zatrzymanie zakwitów </a:t>
                      </a:r>
                      <a:r>
                        <a:rPr lang="pl-PL" sz="900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sinicowych</a:t>
                      </a: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wnoszonych z wodami Gąsawki)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JD5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Modyfikacje zarządzania wodą, w celu eliminacji antropogenicznych zniekształceń przepływu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Przywrócenie naturalnego cyklu wahań i przepływów przez jezioro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JT2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Przebudowa umocnień brzegów na bardziej naturalne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Likwidacja lub przebudowa betonowych – szczelnych umocnień skarpy brzegowej i części nabrzeża wzdłuż północnych brzegów jeziora.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JT11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Likwidacja punktowych źródeł zanieczyszczeń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Wyposażenie wylotów kanalizacji deszczowej (obszarów powierzchniowego, skondensowanego spływu wód deszczowych) w oczyszczalnie </a:t>
                      </a:r>
                      <a:r>
                        <a:rPr lang="pl-PL" sz="900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hydrobotaniczne</a:t>
                      </a: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(lub strefy sedymentacyjno-biofiltracyjne)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JZ4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Inne działania poprawiające retencję wody w zlewni 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Przegląd pozwoleń wodnoprawnych pod kątem ograniczenia poborów wód  oraz legalności budowli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1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JP3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Indywidualne programy poprawy stanu aJCWP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planu rekultywacji jeziora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JP7 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dalszej  zabudowy rekreacyjnej od linii brzegowej jeziora 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nowej zabudowy w pobliżu terenów rekreacyjnych na północno-wschodnim  brzegu jeziora 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2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JP9</a:t>
                      </a:r>
                      <a:endParaRPr lang="pl-PL" sz="9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Informacja	</a:t>
                      </a:r>
                      <a:endParaRPr lang="pl-PL" sz="90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Edukacja i informowanie o celu i metodach </a:t>
                      </a:r>
                      <a:r>
                        <a:rPr lang="pl-PL" sz="900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renaturyzacji</a:t>
                      </a:r>
                      <a:r>
                        <a:rPr lang="pl-PL" sz="9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oraz o potencjalnych korzyściach z niej. W tym tablice informacyjne w terenie, wyjaśniające zastosowane środki.</a:t>
                      </a:r>
                      <a:endParaRPr lang="pl-PL" sz="9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12741" marR="12741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pole tekstowe 1">
            <a:extLst>
              <a:ext uri="{FF2B5EF4-FFF2-40B4-BE49-F238E27FC236}">
                <a16:creationId xmlns:a16="http://schemas.microsoft.com/office/drawing/2014/main" id="{21D04C41-A819-4FB3-A78B-C0348C023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798513"/>
            <a:ext cx="1052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Noteci – przykład: Jezioro Żnińskie Małe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9D31DFF-253E-4FEB-96EF-97B4CF820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pole tekstowe 3">
            <a:extLst>
              <a:ext uri="{FF2B5EF4-FFF2-40B4-BE49-F238E27FC236}">
                <a16:creationId xmlns:a16="http://schemas.microsoft.com/office/drawing/2014/main" id="{F5149A8C-CF2E-4062-9D78-8A3AF5137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0" y="6342063"/>
            <a:ext cx="11271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>
                <a:latin typeface="Arial" panose="020B0604020202020204" pitchFamily="34" charset="0"/>
              </a:rPr>
              <a:t>ŻRÓDŁO”KPRWP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874776"/>
              </p:ext>
            </p:extLst>
          </p:nvPr>
        </p:nvGraphicFramePr>
        <p:xfrm>
          <a:off x="384806" y="3227083"/>
          <a:ext cx="5232036" cy="24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3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8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654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RW Noteci</a:t>
                      </a:r>
                      <a:endParaRPr lang="pl-PL" sz="11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pl-PL" sz="11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269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1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69"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719"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zagrożone (nr 43, 62)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269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269"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31"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słaby (nr 43, 62)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47806" y="1436324"/>
            <a:ext cx="511476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257331" y="5715953"/>
            <a:ext cx="51052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* jcwpd nr 62 zlokalizowana jest na obszarze dwóch regionów wodnych</a:t>
            </a:r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E44ED99A-8DEF-4652-8B1F-40CA9BA35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857045"/>
            <a:ext cx="5665949" cy="515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19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698517" y="3202988"/>
          <a:ext cx="4075595" cy="2359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267108"/>
              </p:ext>
            </p:extLst>
          </p:nvPr>
        </p:nvGraphicFramePr>
        <p:xfrm>
          <a:off x="374594" y="1491386"/>
          <a:ext cx="11622158" cy="3973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11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574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</a:t>
                      </a:r>
                      <a:r>
                        <a:rPr lang="pl-PL" sz="1100" u="none" strike="noStrike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100" u="none" strike="noStrike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</a:t>
                      </a:r>
                      <a:r>
                        <a:rPr lang="pl-PL" sz="1100" u="none" strike="noStrike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Przyczyna stanu słabego</a:t>
                      </a:r>
                    </a:p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(test klasyfikacyjny)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7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43 (PLGW600043)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3 666,55 km2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 i chemiczny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C.1. – ogólna ocena stanu chemicznego . Przekroczenie wartości progowej dobrego stanu chemicznego wód poziemnych następujących wskaźników: Fe, TOC K, NO3, SO4, Na, Cl, HCO3, As – pierwszy i trzeci kompleks wodonośny.  </a:t>
                      </a:r>
                    </a:p>
                    <a:p>
                      <a:pPr marL="72000" lvl="0" algn="l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C.2/I.2 – ocena wpływu ingresji i </a:t>
                      </a:r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ascenzji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wód słonych lub innych zdegradowanych na stan wód podziemnych. Stwierdzono stan słaby niskiej wiarygodności, ze względu na ascenzję wód słonych dopływających z niżej występujących poziomów wodonośnych piętra mezozoiku (kreda i jura) oraz częściowo zasolonych warstw </a:t>
                      </a:r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neogeńsko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–</a:t>
                      </a:r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paleogeńskich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. </a:t>
                      </a:r>
                      <a:b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endParaRPr lang="pl-PL" sz="1100" kern="12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z wyłączeniem przekroczeń wartości progowej dobrego stanu  w przypadku wskaźników Na i Cl w II kompleksie (słaby stan w zakresie testu C2 - ingresja, </a:t>
                      </a:r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ascenzja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wód zasolonych) i brak pogorszenia aktualnego stanu ilościowego (słaby stan w zakresie testu I2 - ingresja, </a:t>
                      </a:r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ascenzja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wód zasolonych)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30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1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62 (PLGW600062)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2 290,20 km2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Przekroczenie  zasobów dostępnych do zagospodarowania w skali roku z powodu poboru odwodnieniowego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1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206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92" y="1230056"/>
            <a:ext cx="6898301" cy="4881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698517" y="3202988"/>
          <a:ext cx="4075595" cy="2359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Prostokąt 11"/>
          <p:cNvSpPr/>
          <p:nvPr/>
        </p:nvSpPr>
        <p:spPr>
          <a:xfrm>
            <a:off x="425737" y="3202988"/>
            <a:ext cx="509327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Noteci z jcwpd o słabym stanie chemicznym 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515765" y="5700846"/>
            <a:ext cx="509327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Noteci z jcwpd o słabym stanie ilościowym 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70310"/>
              </p:ext>
            </p:extLst>
          </p:nvPr>
        </p:nvGraphicFramePr>
        <p:xfrm>
          <a:off x="257331" y="1197136"/>
          <a:ext cx="3551473" cy="2144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172855"/>
              </p:ext>
            </p:extLst>
          </p:nvPr>
        </p:nvGraphicFramePr>
        <p:xfrm>
          <a:off x="180975" y="3555852"/>
          <a:ext cx="3943350" cy="2160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316616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31462177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1" y="185737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247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36520"/>
              </p:ext>
            </p:extLst>
          </p:nvPr>
        </p:nvGraphicFramePr>
        <p:xfrm>
          <a:off x="2004089" y="1329661"/>
          <a:ext cx="8128000" cy="1630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557153" y="3365750"/>
            <a:ext cx="1391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569059" y="3353362"/>
            <a:ext cx="11400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022578" y="3353361"/>
            <a:ext cx="17411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/>
        </p:nvGraphicFramePr>
        <p:xfrm>
          <a:off x="257332" y="3797468"/>
          <a:ext cx="3934058" cy="2413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/>
        </p:nvGraphicFramePr>
        <p:xfrm>
          <a:off x="4113207" y="3539771"/>
          <a:ext cx="3965586" cy="2554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10603"/>
              </p:ext>
            </p:extLst>
          </p:nvPr>
        </p:nvGraphicFramePr>
        <p:xfrm>
          <a:off x="1" y="3685965"/>
          <a:ext cx="3808790" cy="2395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8790015"/>
              </p:ext>
            </p:extLst>
          </p:nvPr>
        </p:nvGraphicFramePr>
        <p:xfrm>
          <a:off x="3722104" y="3539771"/>
          <a:ext cx="4356689" cy="255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537807"/>
              </p:ext>
            </p:extLst>
          </p:nvPr>
        </p:nvGraphicFramePr>
        <p:xfrm>
          <a:off x="7437120" y="3592549"/>
          <a:ext cx="4653280" cy="2449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210377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33375" y="1365883"/>
            <a:ext cx="5220000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5819990" y="1352687"/>
            <a:ext cx="6199290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348200" y="2122788"/>
            <a:ext cx="5219998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–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5819990" y="2096396"/>
            <a:ext cx="627041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dobrowolne stosowanie działań ze "Zbioru zaleceń dobrej praktyki rolniczej„ -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wykonanie opracowania "Analiza wpływu zagospodarowania wód z odwadniania zakładów górniczych na stan wód powierzchniowych i podziemnych"  -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–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- 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wykonanie dokumentacji hydrogeologicznej -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529431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983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456703"/>
            <a:ext cx="490306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10 GZWP związanych z utworami 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czwartorzędowo-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związane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związane z utworami kredowymi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3240079"/>
            <a:ext cx="4903066" cy="265559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dla </a:t>
            </a:r>
            <a:r>
              <a:rPr lang="pl-PL" sz="1100" b="1" dirty="0">
                <a:latin typeface="Roboto" panose="02000000000000000000" pitchFamily="2" charset="0"/>
                <a:ea typeface="Roboto" panose="02000000000000000000" pitchFamily="2" charset="0"/>
              </a:rPr>
              <a:t>GZWP nr 138 (Pradolina Toruń-Eberswalde (Noteć))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wydanie rozporządzenia ustanawiającego obszar ochronny zbiornika wód śródlądowych, w drodze aktu prawa miejscowego dla </a:t>
            </a:r>
            <a:r>
              <a:rPr lang="pl-PL" sz="1100" b="1" dirty="0">
                <a:latin typeface="Roboto" panose="02000000000000000000" pitchFamily="2" charset="0"/>
                <a:ea typeface="Roboto" panose="02000000000000000000" pitchFamily="2" charset="0"/>
              </a:rPr>
              <a:t>GZWP nr 125 (Wałcz-Piła) </a:t>
            </a:r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oraz dla </a:t>
            </a:r>
            <a:r>
              <a:rPr lang="pl-PL" sz="1100" b="1" dirty="0">
                <a:latin typeface="Roboto" panose="02000000000000000000" pitchFamily="2" charset="0"/>
                <a:ea typeface="Roboto" panose="02000000000000000000" pitchFamily="2" charset="0"/>
              </a:rPr>
              <a:t>GZWP nr 138 (Pradolina Toruń-Eberswalde (Noteć))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wsparcie merytoryczne w zakresie zagadnień hydrogeologicznych i hydrodynamicznych związanych z ustanawianiem obszarów ochronnych zbiorników wód śródlądowych (GZWP). Obejmować będzie m.in. przeniesienie informacji merytorycznych z dokumentacji hydrogeologicznych do dokumentów niezbędnych do opracowania wniosku o ustanowienie obszaru ochronnego </a:t>
            </a:r>
            <a:r>
              <a:rPr lang="pl-PL" sz="1100" b="1" dirty="0">
                <a:latin typeface="Roboto" panose="02000000000000000000" pitchFamily="2" charset="0"/>
                <a:ea typeface="Roboto" panose="02000000000000000000" pitchFamily="2" charset="0"/>
              </a:rPr>
              <a:t>GZWP (GZWP nr 138)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815" y="1237628"/>
            <a:ext cx="6610307" cy="467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435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088222"/>
              </p:ext>
            </p:extLst>
          </p:nvPr>
        </p:nvGraphicFramePr>
        <p:xfrm>
          <a:off x="257331" y="1387918"/>
          <a:ext cx="11449050" cy="4601786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3707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rolnictwie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przemyśle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udzielonych pozwoleń wodnoprawnych związanych z poborem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dodatku do dokumentacji hydrogeologicznej ustalającej zasoby eksploatacyjne ujęcia wód podziemnych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eksploatacyjnych ujęć wód podziemnych ustalonych na podstawie dokumentacji hydrogeologicznych wykonanych przed 2004 r.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wykonanie opracowania "Analiza wpływu zagospodarowania wód z odwadniania zakładów górniczych na stan wód powierzchniowych i podziemnych"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8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0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0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0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0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wykonanie dokumentacji hydrogeologicznej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2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0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występowania nowych zanieczyszczeń w wodach podziemnych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szkolenia z zakresu dobrowolnego stosowania "Zbioru zaleceń dobrej praktyki rolniczej", mającego na celu ochronę wód przed zanieczyszczeniem azotanami pochodzącymi ze źródeł rolniczych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dobrowolne stosowanie działań ze "Zbioru zaleceń dobrej praktyki rolniczej"</a:t>
                      </a:r>
                    </a:p>
                    <a:p>
                      <a:pPr algn="ctr"/>
                      <a:endParaRPr lang="pl-PL" sz="10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0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0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991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90575" y="1506989"/>
            <a:ext cx="247644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115174" y="928229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85734" y="5267688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1 079 400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0,0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1 079 400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748779" y="5008224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18" name="Strzałka w prawo 17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33971" y="5453407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5" name="Wykres 14"/>
          <p:cNvGraphicFramePr>
            <a:graphicFrameLocks/>
          </p:cNvGraphicFramePr>
          <p:nvPr/>
        </p:nvGraphicFramePr>
        <p:xfrm>
          <a:off x="585734" y="1948594"/>
          <a:ext cx="53625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6819899" y="995179"/>
          <a:ext cx="4330701" cy="407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68609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136039"/>
              </p:ext>
            </p:extLst>
          </p:nvPr>
        </p:nvGraphicFramePr>
        <p:xfrm>
          <a:off x="308117" y="1035946"/>
          <a:ext cx="11521932" cy="2759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3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9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43 ( PLGW600043)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b="0" i="0" u="none" strike="noStrike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3666,55</a:t>
                      </a: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km</a:t>
                      </a:r>
                      <a:r>
                        <a:rPr lang="pl-PL" sz="1000" kern="1200" baseline="30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i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900" b="0" i="0" u="none" strike="noStrike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 przeprowadzonej ocenie stanu wód podziemnych za dane z 2019 r  stwierdzono przekroczenie wartości progowej dobrego stanu chemicznego wód poziemnych następujących wskaźników: Fe, TOC K, NO3, SO4, Na, Cl, HCO3, As – pierwszy i trzeci kompleks wodonośny. Warstwy wodonośne ujmowane w tych punktach w większości przypadków nie posiadają żadnej izolacji. Zatem są one szczególnie narażone na zanieczyszczenie pochodzenie antropogenicznego, na co może wskazywać obecność szczególnie NO3, SO4 i K. Stwierdzono stan słaby niskiej wiarygodności, ze względu na ascenzję wód słonych dopływających z niżej występujących poziomów wodonośnych piętra mezozoiku (kreda i jura) oraz częściowo zasolonych warstw </a:t>
                      </a:r>
                      <a:r>
                        <a:rPr lang="pl-PL" sz="900" b="0" i="0" u="none" strike="noStrike" kern="1200" baseline="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neogeńsko</a:t>
                      </a:r>
                      <a:r>
                        <a:rPr lang="pl-PL" sz="900" b="0" i="0" u="none" strike="noStrike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–</a:t>
                      </a:r>
                      <a:r>
                        <a:rPr lang="pl-PL" sz="900" b="0" i="0" u="none" strike="noStrike" kern="1200" baseline="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paleogeńskich</a:t>
                      </a:r>
                      <a:r>
                        <a:rPr lang="pl-PL" sz="900" b="0" i="0" u="none" strike="noStrike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. </a:t>
                      </a:r>
                      <a:endParaRPr lang="pl-PL" sz="9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Noteci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ctr" defTabSz="914400" rtl="0" eaLnBrk="1" fontAlgn="ctr" latinLnBrk="0" hangingPunct="1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 i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Górna Noteć 99%,Zielona Struga poniżej 1%, Brda poniżej 1%, Wisła (L) od Bzury do </a:t>
                      </a:r>
                      <a:r>
                        <a:rPr lang="pl-PL" sz="10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Korabnika</a:t>
                      </a: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poniżej Włocławka poniżej 1%, Wełna poniżej 1%, Noteć Pradoliny Toruńsko - </a:t>
                      </a:r>
                      <a:r>
                        <a:rPr lang="pl-PL" sz="10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Eberswaldzkiej</a:t>
                      </a: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poniżej 1%, </a:t>
                      </a:r>
                      <a:r>
                        <a:rPr lang="pl-PL" sz="10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Tążyna</a:t>
                      </a: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poniżej 1%, Warta od Neru do Prosny poniżej 1%,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55,92%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107 295,77 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51 258 tys. 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– dane za 2018 r.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 tym z odwodnień górniczych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23 364,45 </a:t>
                      </a:r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tys. 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</a:t>
                      </a:r>
                      <a:endParaRPr lang="pl-PL" sz="10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0" name="Picture 2" descr="H:\Projekty\IIaPGW\Bazy danych i dane\JCWPd_2020\mapki z charakterystyk\lokalizacja\topo_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7" y="4056054"/>
            <a:ext cx="2216149" cy="166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57890295-14ED-4C22-A1E5-1E8D8CF85DF2}"/>
              </a:ext>
            </a:extLst>
          </p:cNvPr>
          <p:cNvSpPr txBox="1"/>
          <p:nvPr/>
        </p:nvSpPr>
        <p:spPr>
          <a:xfrm>
            <a:off x="3051317" y="3826036"/>
            <a:ext cx="8388843" cy="2308324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</a:p>
          <a:p>
            <a:pPr>
              <a:spcBef>
                <a:spcPts val="0"/>
              </a:spcBef>
            </a:pPr>
            <a:r>
              <a:rPr 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rolniczej„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dokumentacji hydrogeologicznej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opracowania "Analiza wpływu zagospodarowania wód z odwadniania zakładów górniczych na stan wód powierzchniowych i podziemnych"</a:t>
            </a:r>
          </a:p>
        </p:txBody>
      </p:sp>
    </p:spTree>
    <p:extLst>
      <p:ext uri="{BB962C8B-B14F-4D97-AF65-F5344CB8AC3E}">
        <p14:creationId xmlns:p14="http://schemas.microsoft.com/office/powerpoint/2010/main" val="2928465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Noteci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20485"/>
              </p:ext>
            </p:extLst>
          </p:nvPr>
        </p:nvGraphicFramePr>
        <p:xfrm>
          <a:off x="308117" y="1139089"/>
          <a:ext cx="11521932" cy="2379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0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9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9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62 ( PLGW600062)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2290,20 km</a:t>
                      </a:r>
                      <a:r>
                        <a:rPr lang="pl-PL" sz="1000" kern="1200" baseline="30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Porównanie wprost znanej wartości  poboru i zasobów wskazuje, że pobór odwodnieniowy górnictwa znacznie przekracza wielkość zasobów dostępnych do zagospodarowania, nawet jeśli cześć poboru nie powinna być brana do obliczeń ponieważ może pochodzić z zasobów wzbudzonych. </a:t>
                      </a:r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Stopień wykorzystania zasobów dostępnych do zagospodarowania wynosi 142%. </a:t>
                      </a:r>
                      <a:r>
                        <a:rPr lang="pl-PL" sz="1000" b="0" i="0" u="none" strike="noStrike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Obszar oddziaływania odwodnień górniczych obejmuje znaczny obszar całej JCWPd i jest udokumentowany lejami depresji. Powoduje to również lokalny dopływ słonych wód kopalnianych. </a:t>
                      </a:r>
                      <a:endParaRPr lang="pl-PL" sz="1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Warty 82% powierzchni i Noteci 18% powierzchni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ctr" defTabSz="914400" rtl="0" eaLnBrk="1" fontAlgn="ctr" latinLnBrk="0" hangingPunct="1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Warta od Neru do Prosny 81%,Górna Noteć 19%, Wisła (L) od Bzury do </a:t>
                      </a:r>
                      <a:r>
                        <a:rPr lang="pl-PL" sz="1000" kern="1200" dirty="0" err="1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Korabnika</a:t>
                      </a: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poniżej Włocławka poniżej 1%, Bzura poniżej 1%, Ner poniżej 1%,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 sz="1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81 864,76 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116 472,93 tys. 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- </a:t>
                      </a:r>
                      <a:r>
                        <a:rPr lang="pl-PL" sz="1000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 tym odwodnienia górnicze 97 243,75 </a:t>
                      </a:r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tys. 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– dane za 2018 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baseline="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</a:t>
                      </a:r>
                      <a:endParaRPr lang="pl-PL" sz="1000" kern="12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kern="12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901440" y="3816868"/>
            <a:ext cx="7816849" cy="206210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</a:t>
            </a:r>
          </a:p>
          <a:p>
            <a:r>
              <a:rPr lang="pl-PL" sz="9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dokumentacji hydrogeologicznej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opracowania "Analiza wpływu zagospodarowania wód z odwadniania zakładów górniczych na stan wód powierzchniowych i podziemnych"</a:t>
            </a:r>
          </a:p>
        </p:txBody>
      </p:sp>
      <p:pic>
        <p:nvPicPr>
          <p:cNvPr id="3074" name="Picture 2" descr="H:\Projekty\IIaPGW\Bazy danych i dane\JCWPd_2020\mapki z charakterystyk\lokalizacja\topo_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6" y="3607648"/>
            <a:ext cx="3425683" cy="256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965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Obraz 9">
            <a:extLst>
              <a:ext uri="{FF2B5EF4-FFF2-40B4-BE49-F238E27FC236}">
                <a16:creationId xmlns:a16="http://schemas.microsoft.com/office/drawing/2014/main" id="{2BE02A15-480A-4C7E-AF45-EB78B57D9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Obraz 11">
            <a:extLst>
              <a:ext uri="{FF2B5EF4-FFF2-40B4-BE49-F238E27FC236}">
                <a16:creationId xmlns:a16="http://schemas.microsoft.com/office/drawing/2014/main" id="{F18F9F58-4414-476D-A8D1-9A50CCF02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DDFE8930-336D-44D6-8533-72BFCC8AA9AB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7109" name="pole tekstowe 12">
            <a:extLst>
              <a:ext uri="{FF2B5EF4-FFF2-40B4-BE49-F238E27FC236}">
                <a16:creationId xmlns:a16="http://schemas.microsoft.com/office/drawing/2014/main" id="{4B00A9CA-342B-4FA4-A9FC-003B4451F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47110" name="pole tekstowe 4">
            <a:extLst>
              <a:ext uri="{FF2B5EF4-FFF2-40B4-BE49-F238E27FC236}">
                <a16:creationId xmlns:a16="http://schemas.microsoft.com/office/drawing/2014/main" id="{511D70FA-E8A1-42CB-8356-84D49E99F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E29BDAA1-CDB8-4733-9E3A-D2CC9096D06B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12" name="Grupa 7">
            <a:extLst>
              <a:ext uri="{FF2B5EF4-FFF2-40B4-BE49-F238E27FC236}">
                <a16:creationId xmlns:a16="http://schemas.microsoft.com/office/drawing/2014/main" id="{73718EA7-5A73-4B3E-A8B1-8D7403FC538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47113" name="Obraz 10">
              <a:extLst>
                <a:ext uri="{FF2B5EF4-FFF2-40B4-BE49-F238E27FC236}">
                  <a16:creationId xmlns:a16="http://schemas.microsoft.com/office/drawing/2014/main" id="{29DD06E3-BBCE-4947-9909-328D4727B0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4" name="Obraz 11">
              <a:extLst>
                <a:ext uri="{FF2B5EF4-FFF2-40B4-BE49-F238E27FC236}">
                  <a16:creationId xmlns:a16="http://schemas.microsoft.com/office/drawing/2014/main" id="{0F3316D7-460C-45F3-A381-B5EEAAFD7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4371</Words>
  <Application>Microsoft Office PowerPoint</Application>
  <PresentationFormat>Panoramiczny</PresentationFormat>
  <Paragraphs>464</Paragraphs>
  <Slides>34</Slides>
  <Notes>32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393</cp:revision>
  <cp:lastPrinted>2021-05-06T12:51:49Z</cp:lastPrinted>
  <dcterms:created xsi:type="dcterms:W3CDTF">2017-12-14T14:22:37Z</dcterms:created>
  <dcterms:modified xsi:type="dcterms:W3CDTF">2021-08-26T11:07:17Z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